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9" r:id="rId19"/>
    <p:sldId id="275" r:id="rId20"/>
    <p:sldId id="276" r:id="rId21"/>
    <p:sldId id="277" r:id="rId22"/>
    <p:sldId id="278" r:id="rId23"/>
  </p:sldIdLst>
  <p:sldSz cx="9144000" cy="6858000" type="screen4x3"/>
  <p:notesSz cx="6881813" cy="10002838"/>
  <p:embeddedFontLst>
    <p:embeddedFont>
      <p:font typeface="Federo" panose="02000000000000000000" pitchFamily="2" charset="0"/>
      <p:regular r:id="rId25"/>
    </p:embeddedFont>
    <p:embeddedFont>
      <p:font typeface="Gill Sans" panose="020B0502020104020203" pitchFamily="34" charset="-79"/>
      <p:regular r:id="rId26"/>
      <p:bold r:id="rId27"/>
    </p:embeddedFont>
    <p:embeddedFont>
      <p:font typeface="Libre Franklin" pitchFamily="2" charset="77"/>
      <p:regular r:id="rId28"/>
      <p:bold r:id="rId29"/>
      <p:italic r:id="rId30"/>
      <p:boldItalic r:id="rId31"/>
    </p:embeddedFont>
    <p:embeddedFont>
      <p:font typeface="Libre Franklin Thin" pitchFamily="2" charset="77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I4geODH0UPkNwy1/Unp2VNH9B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82194"/>
  </p:normalViewPr>
  <p:slideViewPr>
    <p:cSldViewPr snapToGrid="0">
      <p:cViewPr varScale="1">
        <p:scale>
          <a:sx n="88" d="100"/>
          <a:sy n="88" d="100"/>
        </p:scale>
        <p:origin x="23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dirty="0"/>
              <a:t>https://</a:t>
            </a:r>
            <a:r>
              <a:rPr lang="fr-FR" dirty="0" err="1"/>
              <a:t>www.youtube.com</a:t>
            </a:r>
            <a:r>
              <a:rPr lang="fr-FR" dirty="0"/>
              <a:t>/</a:t>
            </a:r>
            <a:r>
              <a:rPr lang="fr-FR" dirty="0" err="1"/>
              <a:t>watch?v</a:t>
            </a:r>
            <a:r>
              <a:rPr lang="fr-FR" dirty="0"/>
              <a:t>=</a:t>
            </a:r>
            <a:r>
              <a:rPr lang="fr-FR" dirty="0" err="1"/>
              <a:t>yWuMunpx_eU</a:t>
            </a:r>
            <a:endParaRPr dirty="0"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261938" lvl="0" indent="-261938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1200" b="0" dirty="0"/>
              <a:t>Pour les </a:t>
            </a:r>
            <a:r>
              <a:rPr lang="fr-FR" sz="1200" dirty="0"/>
              <a:t>enfants vulnérables</a:t>
            </a:r>
            <a:r>
              <a:rPr lang="fr-FR" sz="1200" b="0" dirty="0"/>
              <a:t>,</a:t>
            </a:r>
            <a:r>
              <a:rPr lang="fr-FR" sz="1200" dirty="0"/>
              <a:t> </a:t>
            </a:r>
            <a:r>
              <a:rPr lang="fr-FR" sz="1200" b="0" dirty="0"/>
              <a:t>en difficultés de développement </a:t>
            </a:r>
            <a:r>
              <a:rPr lang="fr-FR" b="0" dirty="0"/>
              <a:t>(motricité). </a:t>
            </a:r>
            <a:endParaRPr lang="fr-FR" sz="1100" b="0" dirty="0"/>
          </a:p>
          <a:p>
            <a:pPr marL="261938" lvl="0" indent="-261938" algn="just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1200" b="0" dirty="0"/>
              <a:t>Pour</a:t>
            </a:r>
            <a:r>
              <a:rPr lang="fr-FR" sz="1200" dirty="0"/>
              <a:t> les familles</a:t>
            </a:r>
            <a:r>
              <a:rPr lang="fr-FR" sz="1200" b="0" dirty="0"/>
              <a:t>, limiter le sentiment d’isolement à la sortie de la maternité et des services d’hospitalisation.</a:t>
            </a:r>
            <a:endParaRPr lang="fr-FR" dirty="0"/>
          </a:p>
          <a:p>
            <a:pPr marL="261938" lvl="0" indent="-261938" algn="just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1200" b="0" dirty="0"/>
              <a:t>Pour </a:t>
            </a:r>
            <a:r>
              <a:rPr lang="fr-FR" sz="1200" dirty="0"/>
              <a:t>les professionnels de santé </a:t>
            </a:r>
            <a:r>
              <a:rPr lang="fr-FR" sz="1200" b="0" dirty="0"/>
              <a:t>en vue de </a:t>
            </a:r>
            <a:r>
              <a:rPr lang="fr-FR" sz="1200" dirty="0"/>
              <a:t>faciliter les liens </a:t>
            </a:r>
            <a:r>
              <a:rPr lang="fr-FR" sz="1200" b="0" dirty="0"/>
              <a:t>entre structures sanitaires, médico-sociales, socio-éducatives et les libéraux</a:t>
            </a:r>
            <a:r>
              <a:rPr lang="fr-FR" sz="1200" dirty="0"/>
              <a:t> </a:t>
            </a:r>
            <a:r>
              <a:rPr lang="fr-FR" sz="1200" b="0" dirty="0"/>
              <a:t>et</a:t>
            </a:r>
            <a:r>
              <a:rPr lang="fr-FR" sz="1200" dirty="0"/>
              <a:t> développer une culture commune </a:t>
            </a:r>
            <a:r>
              <a:rPr lang="fr-FR" b="0" dirty="0"/>
              <a:t>(communauté de pratique).</a:t>
            </a:r>
            <a:endParaRPr lang="fr-FR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4572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1200" i="1" u="sng" dirty="0">
                <a:latin typeface="Libre Franklin"/>
                <a:ea typeface="Libre Franklin"/>
                <a:cs typeface="Libre Franklin"/>
                <a:sym typeface="Libre Franklin"/>
              </a:rPr>
              <a:t>Site web et cartographie des adhérents</a:t>
            </a:r>
            <a:endParaRPr lang="fr-FR" dirty="0"/>
          </a:p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fr-FR" sz="12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1200" i="1" u="sng" dirty="0">
                <a:latin typeface="Libre Franklin"/>
                <a:ea typeface="Libre Franklin"/>
                <a:cs typeface="Libre Franklin"/>
                <a:sym typeface="Libre Franklin"/>
              </a:rPr>
              <a:t>Missions d’appui du réseau</a:t>
            </a:r>
            <a:r>
              <a:rPr lang="fr-FR" sz="1200" i="1" dirty="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200" b="0" i="1" dirty="0">
                <a:latin typeface="Libre Franklin"/>
                <a:ea typeface="Libre Franklin"/>
                <a:cs typeface="Libre Franklin"/>
                <a:sym typeface="Libre Franklin"/>
              </a:rPr>
              <a:t>( ouvert aux professions conventionnées)</a:t>
            </a:r>
            <a:endParaRPr lang="fr-FR" dirty="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1200" b="0" i="1" dirty="0">
                <a:latin typeface="Libre Franklin"/>
                <a:ea typeface="Libre Franklin"/>
                <a:cs typeface="Libre Franklin"/>
                <a:sym typeface="Libre Franklin"/>
              </a:rPr>
              <a:t>        Soutien Financier des adhérents à hauteur de leur participation.</a:t>
            </a:r>
            <a:endParaRPr lang="fr-FR" sz="12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4572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1200" i="1" u="sng" dirty="0">
                <a:latin typeface="Libre Franklin"/>
                <a:ea typeface="Libre Franklin"/>
                <a:cs typeface="Libre Franklin"/>
                <a:sym typeface="Libre Franklin"/>
              </a:rPr>
              <a:t>Information professionnelle :</a:t>
            </a:r>
            <a:r>
              <a:rPr lang="fr-FR" sz="1200" i="1" dirty="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200" b="0" i="1" dirty="0">
                <a:latin typeface="Libre Franklin"/>
                <a:ea typeface="Libre Franklin"/>
                <a:cs typeface="Libre Franklin"/>
                <a:sym typeface="Libre Franklin"/>
              </a:rPr>
              <a:t>sous forme de matinées d’étude et de webinaires.</a:t>
            </a:r>
            <a:endParaRPr lang="fr-FR" sz="12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4572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1200" i="1" u="sng" dirty="0">
                <a:latin typeface="Libre Franklin"/>
                <a:ea typeface="Libre Franklin"/>
                <a:cs typeface="Libre Franklin"/>
                <a:sym typeface="Libre Franklin"/>
              </a:rPr>
              <a:t>Actions de compagnonnage individuel</a:t>
            </a:r>
            <a:r>
              <a:rPr lang="fr-FR" sz="1200" i="1" dirty="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200" b="0" i="1" dirty="0">
                <a:latin typeface="Libre Franklin"/>
                <a:ea typeface="Libre Franklin"/>
                <a:cs typeface="Libre Franklin"/>
                <a:sym typeface="Libre Franklin"/>
              </a:rPr>
              <a:t>: déplacements d’un professionnel expérimenté au sein d’un cabinet libéral. </a:t>
            </a:r>
            <a:endParaRPr lang="fr-FR" sz="12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r-FR" sz="12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</a:t>
            </a:r>
            <a:r>
              <a:rPr lang="fr-FR" sz="12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localisation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du cabinet sur le territoire (isolement=plus de reconnaissance)</a:t>
            </a:r>
            <a:endParaRPr lang="fr-FR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fr-FR" sz="12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r-FR" sz="12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Nombre d’enfants 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suivis au cabinet.</a:t>
            </a:r>
            <a:endParaRPr lang="fr-FR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fr-FR" sz="12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r-FR" sz="12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Nombre de coopérations 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pluridisciplinaires.</a:t>
            </a:r>
            <a:endParaRPr lang="fr-FR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fr-FR" sz="12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r-FR" sz="12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Nombre de participations 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à des consultations ou à des concertations.</a:t>
            </a:r>
            <a:endParaRPr lang="fr-FR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fr-FR" sz="12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r-FR" sz="12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Participation aux matinées 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d’information ou aux webinaires.</a:t>
            </a:r>
            <a:endParaRPr lang="fr-FR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0" name="Google Shape;2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>
          <a:extLst>
            <a:ext uri="{FF2B5EF4-FFF2-40B4-BE49-F238E27FC236}">
              <a16:creationId xmlns:a16="http://schemas.microsoft.com/office/drawing/2014/main" id="{97644DFE-7DB4-2660-8B4A-DDE3327F6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>
            <a:extLst>
              <a:ext uri="{FF2B5EF4-FFF2-40B4-BE49-F238E27FC236}">
                <a16:creationId xmlns:a16="http://schemas.microsoft.com/office/drawing/2014/main" id="{C46E3637-F6E7-180C-4C7F-ED3751A01B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2:notes">
            <a:extLst>
              <a:ext uri="{FF2B5EF4-FFF2-40B4-BE49-F238E27FC236}">
                <a16:creationId xmlns:a16="http://schemas.microsoft.com/office/drawing/2014/main" id="{8BE395AA-4FA3-89FD-989B-83D6923CCB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3947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523e358402_0_1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600" cy="4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2523e35840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99195bd3ce_0_0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600" cy="4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99195bd3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1200" i="1" dirty="0">
                <a:latin typeface="Libre Franklin"/>
                <a:ea typeface="Libre Franklin"/>
                <a:cs typeface="Libre Franklin"/>
                <a:sym typeface="Libre Franklin"/>
              </a:rPr>
              <a:t>Appel à des </a:t>
            </a:r>
            <a:r>
              <a:rPr lang="fr-FR" sz="1200" i="1" dirty="0"/>
              <a:t>professionnels “experts”</a:t>
            </a:r>
            <a:r>
              <a:rPr lang="fr-FR" sz="1200" i="1" dirty="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200" b="0" i="1" dirty="0">
                <a:latin typeface="Libre Franklin"/>
                <a:ea typeface="Libre Franklin"/>
                <a:cs typeface="Libre Franklin"/>
                <a:sym typeface="Libre Franklin"/>
              </a:rPr>
              <a:t>identifiés par le CA qui ont une </a:t>
            </a:r>
            <a:r>
              <a:rPr lang="fr-FR" sz="1200" i="1" dirty="0">
                <a:latin typeface="Libre Franklin"/>
                <a:ea typeface="Libre Franklin"/>
                <a:cs typeface="Libre Franklin"/>
                <a:sym typeface="Libre Franklin"/>
              </a:rPr>
              <a:t>formation </a:t>
            </a:r>
            <a:r>
              <a:rPr lang="fr-FR" sz="1200" i="1" dirty="0" err="1">
                <a:latin typeface="Libre Franklin"/>
                <a:ea typeface="Libre Franklin"/>
                <a:cs typeface="Libre Franklin"/>
                <a:sym typeface="Libre Franklin"/>
              </a:rPr>
              <a:t>validante</a:t>
            </a:r>
            <a:r>
              <a:rPr lang="fr-FR" sz="1200" i="1" dirty="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200" b="0" i="1" dirty="0">
                <a:latin typeface="Libre Franklin"/>
                <a:ea typeface="Libre Franklin"/>
                <a:cs typeface="Libre Franklin"/>
                <a:sym typeface="Libre Franklin"/>
              </a:rPr>
              <a:t>et une </a:t>
            </a:r>
            <a:r>
              <a:rPr lang="fr-FR" sz="1200" i="1" dirty="0">
                <a:latin typeface="Libre Franklin"/>
                <a:ea typeface="Libre Franklin"/>
                <a:cs typeface="Libre Franklin"/>
                <a:sym typeface="Libre Franklin"/>
              </a:rPr>
              <a:t>expérience professionnelle </a:t>
            </a:r>
            <a:r>
              <a:rPr lang="fr-FR" sz="1200" b="0" i="1" dirty="0">
                <a:latin typeface="Libre Franklin"/>
                <a:ea typeface="Libre Franklin"/>
                <a:cs typeface="Libre Franklin"/>
                <a:sym typeface="Libre Franklin"/>
              </a:rPr>
              <a:t>dans la rééducation pédiatrique.</a:t>
            </a:r>
            <a:endParaRPr lang="fr-FR" sz="12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1200" b="0" i="1" dirty="0">
                <a:latin typeface="Libre Franklin"/>
                <a:ea typeface="Libre Franklin"/>
                <a:cs typeface="Libre Franklin"/>
                <a:sym typeface="Libre Franklin"/>
              </a:rPr>
              <a:t>Les professionnels experts se </a:t>
            </a:r>
            <a:r>
              <a:rPr lang="fr-FR" sz="1200" i="1" dirty="0">
                <a:latin typeface="Libre Franklin"/>
                <a:ea typeface="Libre Franklin"/>
                <a:cs typeface="Libre Franklin"/>
                <a:sym typeface="Libre Franklin"/>
              </a:rPr>
              <a:t>déplacent</a:t>
            </a:r>
            <a:r>
              <a:rPr lang="fr-FR" sz="1200" b="0" i="1" dirty="0">
                <a:latin typeface="Libre Franklin"/>
                <a:ea typeface="Libre Franklin"/>
                <a:cs typeface="Libre Franklin"/>
                <a:sym typeface="Libre Franklin"/>
              </a:rPr>
              <a:t> suite à cette demande.</a:t>
            </a:r>
            <a:endParaRPr lang="fr-FR" sz="12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1200" i="1" dirty="0">
                <a:latin typeface="Libre Franklin"/>
                <a:ea typeface="Libre Franklin"/>
                <a:cs typeface="Libre Franklin"/>
                <a:sym typeface="Libre Franklin"/>
              </a:rPr>
              <a:t>Objectif: Répondre</a:t>
            </a:r>
            <a:r>
              <a:rPr lang="fr-FR" sz="1200" b="0" i="1" dirty="0">
                <a:latin typeface="Libre Franklin"/>
                <a:ea typeface="Libre Franklin"/>
                <a:cs typeface="Libre Franklin"/>
                <a:sym typeface="Libre Franklin"/>
              </a:rPr>
              <a:t> à la </a:t>
            </a:r>
            <a:r>
              <a:rPr lang="fr-FR" sz="1200" i="1" dirty="0">
                <a:latin typeface="Libre Franklin"/>
                <a:ea typeface="Libre Franklin"/>
                <a:cs typeface="Libre Franklin"/>
                <a:sym typeface="Libre Franklin"/>
              </a:rPr>
              <a:t>problématique</a:t>
            </a:r>
            <a:r>
              <a:rPr lang="fr-FR" sz="1200" b="0" i="1" dirty="0">
                <a:latin typeface="Libre Franklin"/>
                <a:ea typeface="Libre Franklin"/>
                <a:cs typeface="Libre Franklin"/>
                <a:sym typeface="Libre Franklin"/>
              </a:rPr>
              <a:t> et permettre aussi de </a:t>
            </a:r>
            <a:r>
              <a:rPr lang="fr-FR" sz="1200" i="1" dirty="0">
                <a:latin typeface="Libre Franklin"/>
                <a:ea typeface="Libre Franklin"/>
                <a:cs typeface="Libre Franklin"/>
                <a:sym typeface="Libre Franklin"/>
              </a:rPr>
              <a:t>faire du lien.</a:t>
            </a:r>
            <a:endParaRPr lang="fr-FR" sz="12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5" name="Google Shape;3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l’initiative du CAMSP en </a:t>
            </a:r>
            <a:r>
              <a:rPr lang="fr-FR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1995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avec le soutien du médecin-directeur, quelques actions sont proposées aux Kinés : séances communes  et matinées de « formation  ». Naissance concomitante à la création du réseau grandir ensemble, un grand nombre d’enfants étant détectés il y a eu la nécessité de pouvoir avoir. du relais dans les cabinets libéraux du département. 1er financement de la CPAM</a:t>
            </a:r>
            <a:endParaRPr dirty="0"/>
          </a:p>
        </p:txBody>
      </p:sp>
      <p:sp>
        <p:nvSpPr>
          <p:cNvPr id="116" name="Google Shape;116;p5:notes"/>
          <p:cNvSpPr txBox="1">
            <a:spLocks noGrp="1"/>
          </p:cNvSpPr>
          <p:nvPr>
            <p:ph type="sldNum" idx="12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/>
              <a:t>modernisation du logo avec une identité propre par les couleurs.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/>
              <a:t>Changement de nom en 2012 </a:t>
            </a:r>
            <a:endParaRPr dirty="0"/>
          </a:p>
        </p:txBody>
      </p:sp>
      <p:sp>
        <p:nvSpPr>
          <p:cNvPr id="137" name="Google Shape;137;p7:notes"/>
          <p:cNvSpPr txBox="1">
            <a:spLocks noGrp="1"/>
          </p:cNvSpPr>
          <p:nvPr>
            <p:ph type="sldNum" idx="12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623888" marR="0" lvl="0" indent="-1746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Reflet du nouveau nom de COKILLAJE</a:t>
            </a:r>
          </a:p>
          <a:p>
            <a:pPr marL="623888" marR="0" lvl="0" indent="-1746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Offre RÉGIONALE </a:t>
            </a:r>
            <a:endParaRPr lang="fr-FR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3888" marR="0" lvl="0" indent="-1746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Dynamique INTERPROFESSIONNELLE</a:t>
            </a:r>
            <a:endParaRPr lang="fr-FR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3888" marR="0" lvl="0" indent="-1746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Nécessité de PROFESSIONNALISATION :  Coordination qui se met en place</a:t>
            </a:r>
            <a:endParaRPr lang="fr-FR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3888" marR="0" lvl="0" indent="-1746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COMMUNIQUER – création site Internet </a:t>
            </a:r>
            <a:endParaRPr lang="fr-FR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Signature d’une première convention avec un financement ARS</a:t>
            </a:r>
            <a:endParaRPr dirty="0"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87313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Jean-Baptiste </a:t>
            </a:r>
            <a:r>
              <a:rPr lang="fr-FR" sz="1200" b="1" i="1" u="none" strike="noStrike" cap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Cuiengnet</a:t>
            </a: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sur le 49 et 72</a:t>
            </a:r>
            <a:endParaRPr lang="fr-FR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313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Yannick </a:t>
            </a:r>
            <a:r>
              <a:rPr lang="fr-FR" sz="1200" b="1" i="1" u="none" strike="noStrike" cap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Tijou</a:t>
            </a: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sur le 44 et 53</a:t>
            </a:r>
            <a:endParaRPr lang="fr-FR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313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Stéphanie Keromnes sur le 44 et 85</a:t>
            </a:r>
            <a:endParaRPr lang="fr-FR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3" name="Google Shape;163;p13:notes"/>
          <p:cNvSpPr txBox="1">
            <a:spLocks noGrp="1"/>
          </p:cNvSpPr>
          <p:nvPr>
            <p:ph type="sldNum" idx="12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261938" marR="0" lvl="0" indent="-174625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Signature d’un </a:t>
            </a:r>
            <a:r>
              <a:rPr lang="fr-FR" sz="1200" b="1" i="1" u="none" strike="noStrike" cap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cpom</a:t>
            </a: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(contrat pluriannuel, d’objectif et de moyen) sur 3 ans.</a:t>
            </a:r>
            <a:endParaRPr lang="fr-FR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1938" marR="0" lvl="0" indent="-174625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12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Permet de faire remonter des réalités de terrain.</a:t>
            </a:r>
            <a:endParaRPr lang="fr-FR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/>
              <a:t>Le recrutement des animateurs spécifiquement formés à la gestion de projet à permis une professionnalisation de la gestion de l’association.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/>
              <a:t>Inscrivant COKILLAJE dans une dynamique de santé publique à l’échelle régionale pour les métiers des sciences de la rééducation et réadaptation engagé auprès des enfants et de leur famille. </a:t>
            </a:r>
            <a:endParaRPr dirty="0"/>
          </a:p>
        </p:txBody>
      </p:sp>
      <p:sp>
        <p:nvSpPr>
          <p:cNvPr id="183" name="Google Shape;183;p8:notes"/>
          <p:cNvSpPr txBox="1">
            <a:spLocks noGrp="1"/>
          </p:cNvSpPr>
          <p:nvPr>
            <p:ph type="sldNum" idx="12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7"/>
          <p:cNvSpPr/>
          <p:nvPr/>
        </p:nvSpPr>
        <p:spPr>
          <a:xfrm>
            <a:off x="-1588" y="-1588"/>
            <a:ext cx="9145588" cy="6859588"/>
          </a:xfrm>
          <a:custGeom>
            <a:avLst/>
            <a:gdLst/>
            <a:ahLst/>
            <a:cxnLst/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 rot="-2460000">
            <a:off x="201613" y="5870575"/>
            <a:ext cx="2176462" cy="2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>
            <a:spLocks noGrp="1"/>
          </p:cNvSpPr>
          <p:nvPr>
            <p:ph type="title"/>
          </p:nvPr>
        </p:nvSpPr>
        <p:spPr>
          <a:xfrm rot="5400000">
            <a:off x="5318919" y="1585120"/>
            <a:ext cx="46783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1"/>
          </p:nvPr>
        </p:nvSpPr>
        <p:spPr>
          <a:xfrm rot="5400000">
            <a:off x="1127919" y="-396080"/>
            <a:ext cx="46783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dt" idx="10"/>
          </p:nvPr>
        </p:nvSpPr>
        <p:spPr>
          <a:xfrm rot="-2460000">
            <a:off x="201613" y="5870575"/>
            <a:ext cx="2176462" cy="2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ft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body" idx="1"/>
          </p:nvPr>
        </p:nvSpPr>
        <p:spPr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dt" idx="10"/>
          </p:nvPr>
        </p:nvSpPr>
        <p:spPr>
          <a:xfrm rot="-2460000">
            <a:off x="201613" y="5870575"/>
            <a:ext cx="2176462" cy="2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ft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dt" idx="10"/>
          </p:nvPr>
        </p:nvSpPr>
        <p:spPr>
          <a:xfrm rot="-2460000">
            <a:off x="201613" y="5870575"/>
            <a:ext cx="2176462" cy="2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ft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822960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2"/>
          </p:nvPr>
        </p:nvSpPr>
        <p:spPr>
          <a:xfrm>
            <a:off x="4700016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dt" idx="10"/>
          </p:nvPr>
        </p:nvSpPr>
        <p:spPr>
          <a:xfrm rot="-2460000">
            <a:off x="201613" y="5870575"/>
            <a:ext cx="2176462" cy="2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ft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819150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3"/>
          </p:nvPr>
        </p:nvSpPr>
        <p:spPr>
          <a:xfrm>
            <a:off x="4700016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4"/>
          </p:nvPr>
        </p:nvSpPr>
        <p:spPr>
          <a:xfrm>
            <a:off x="4700016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dt" idx="10"/>
          </p:nvPr>
        </p:nvSpPr>
        <p:spPr>
          <a:xfrm rot="-2460000">
            <a:off x="201613" y="5870575"/>
            <a:ext cx="2176462" cy="2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ft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dt" idx="10"/>
          </p:nvPr>
        </p:nvSpPr>
        <p:spPr>
          <a:xfrm rot="-2460000">
            <a:off x="201613" y="5870575"/>
            <a:ext cx="2176462" cy="2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ft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 avec légende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4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 rot="-2460000">
            <a:off x="201613" y="5870575"/>
            <a:ext cx="2176462" cy="2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5"/>
          <p:cNvSpPr/>
          <p:nvPr/>
        </p:nvSpPr>
        <p:spPr>
          <a:xfrm>
            <a:off x="0" y="5048250"/>
            <a:ext cx="3571875" cy="1809750"/>
          </a:xfrm>
          <a:custGeom>
            <a:avLst/>
            <a:gdLst/>
            <a:ahLst/>
            <a:cxnLst/>
            <a:rect l="l" t="t" r="r" b="b"/>
            <a:pathLst>
              <a:path w="3571875" h="1809750" extrusionOk="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5"/>
          <p:cNvSpPr>
            <a:spLocks noGrp="1"/>
          </p:cNvSpPr>
          <p:nvPr>
            <p:ph type="pic" idx="2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</p:sp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 rot="-2460000">
            <a:off x="671197" y="1717501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-2460000">
            <a:off x="1143479" y="2180529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 rot="-2460000">
            <a:off x="201613" y="5870575"/>
            <a:ext cx="2176462" cy="2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2793206" y="-870743"/>
            <a:ext cx="3579812" cy="752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 rot="-2460000">
            <a:off x="201613" y="5870575"/>
            <a:ext cx="2176462" cy="2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/>
            <a:ahLst/>
            <a:cxnLst/>
            <a:rect l="l" t="t" r="r" b="b"/>
            <a:pathLst>
              <a:path w="3574257" h="1807368" extrusionOk="0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6"/>
          <p:cNvSpPr/>
          <p:nvPr/>
        </p:nvSpPr>
        <p:spPr>
          <a:xfrm>
            <a:off x="-1588" y="5051425"/>
            <a:ext cx="9145588" cy="1806575"/>
          </a:xfrm>
          <a:custGeom>
            <a:avLst/>
            <a:gdLst/>
            <a:ahLst/>
            <a:cxnLst/>
            <a:rect l="l" t="t" r="r" b="b"/>
            <a:pathLst>
              <a:path w="3352800" h="527584" extrusionOk="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6"/>
          <p:cNvSpPr txBox="1"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body" idx="1"/>
          </p:nvPr>
        </p:nvSpPr>
        <p:spPr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 rot="-2460000">
            <a:off x="201613" y="5870575"/>
            <a:ext cx="2176462" cy="2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6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WuMunpx_e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mailto:cokillaje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71768">
            <a:off x="25421" y="861414"/>
            <a:ext cx="4635719" cy="181946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 rot="-2460000">
            <a:off x="1792024" y="2313796"/>
            <a:ext cx="7618092" cy="260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rot="-2494629">
            <a:off x="800176" y="1966179"/>
            <a:ext cx="652454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1" u="none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PRÉSENTATION DE COKILLAJE</a:t>
            </a:r>
            <a:endParaRPr sz="3200" b="0" i="1" u="none" strike="noStrike" cap="none">
              <a:solidFill>
                <a:srgbClr val="0578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465133" y="4655904"/>
            <a:ext cx="4260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dirty="0">
                <a:solidFill>
                  <a:schemeClr val="lt1"/>
                </a:solidFill>
              </a:rPr>
              <a:t>Caroline MAUBERT</a:t>
            </a:r>
            <a:endParaRPr sz="24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Stéphanie KEROMNES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Yannick TIJOU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>
            <a:spLocks noGrp="1"/>
          </p:cNvSpPr>
          <p:nvPr>
            <p:ph type="sldNum" idx="12"/>
          </p:nvPr>
        </p:nvSpPr>
        <p:spPr>
          <a:xfrm>
            <a:off x="8471263" y="6216650"/>
            <a:ext cx="360363" cy="431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None/>
            </a:pPr>
            <a:r>
              <a:rPr lang="fr-FR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pic>
        <p:nvPicPr>
          <p:cNvPr id="214" name="Google Shape;21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1886"/>
            <a:ext cx="9098296" cy="511779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15" name="Google Shape;215;p6"/>
          <p:cNvSpPr txBox="1"/>
          <p:nvPr/>
        </p:nvSpPr>
        <p:spPr>
          <a:xfrm>
            <a:off x="2108718" y="2304450"/>
            <a:ext cx="51860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Vignette de présentation</a:t>
            </a:r>
            <a:endParaRPr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EFD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/>
        </p:nvSpPr>
        <p:spPr>
          <a:xfrm>
            <a:off x="4278964" y="3094389"/>
            <a:ext cx="2106000" cy="1215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0" tIns="2160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863203"/>
                </a:solidFill>
                <a:latin typeface="Arial"/>
                <a:ea typeface="Arial"/>
                <a:cs typeface="Arial"/>
                <a:sym typeface="Arial"/>
              </a:rPr>
              <a:t>Relation &amp; Communication  éducatives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 txBox="1">
            <a:spLocks noGrp="1"/>
          </p:cNvSpPr>
          <p:nvPr>
            <p:ph type="title"/>
          </p:nvPr>
        </p:nvSpPr>
        <p:spPr>
          <a:xfrm>
            <a:off x="295038" y="4685"/>
            <a:ext cx="8553924" cy="104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200" b="1" dirty="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Nos valeurs </a:t>
            </a:r>
            <a:br>
              <a:rPr lang="fr-FR" sz="2250" b="1" dirty="0">
                <a:latin typeface="Federo"/>
                <a:ea typeface="Federo"/>
                <a:cs typeface="Federo"/>
                <a:sym typeface="Federo"/>
              </a:rPr>
            </a:br>
            <a:endParaRPr dirty="0"/>
          </a:p>
        </p:txBody>
      </p:sp>
      <p:grpSp>
        <p:nvGrpSpPr>
          <p:cNvPr id="222" name="Google Shape;222;p10"/>
          <p:cNvGrpSpPr/>
          <p:nvPr/>
        </p:nvGrpSpPr>
        <p:grpSpPr>
          <a:xfrm>
            <a:off x="969401" y="3027838"/>
            <a:ext cx="3009164" cy="3499811"/>
            <a:chOff x="6580649" y="1921617"/>
            <a:chExt cx="4012219" cy="4011916"/>
          </a:xfrm>
        </p:grpSpPr>
        <p:sp>
          <p:nvSpPr>
            <p:cNvPr id="223" name="Google Shape;223;p10"/>
            <p:cNvSpPr/>
            <p:nvPr/>
          </p:nvSpPr>
          <p:spPr>
            <a:xfrm>
              <a:off x="6580649" y="4590368"/>
              <a:ext cx="4012219" cy="1343165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21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>
                  <a:solidFill>
                    <a:srgbClr val="863203"/>
                  </a:solidFill>
                  <a:latin typeface="Arial"/>
                  <a:ea typeface="Arial"/>
                  <a:cs typeface="Arial"/>
                  <a:sym typeface="Arial"/>
                </a:rPr>
                <a:t>Des pratiques centrées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>
                  <a:solidFill>
                    <a:srgbClr val="863203"/>
                  </a:solidFill>
                  <a:latin typeface="Arial"/>
                  <a:ea typeface="Arial"/>
                  <a:cs typeface="Arial"/>
                  <a:sym typeface="Arial"/>
                </a:rPr>
                <a:t>sur l’enfant et la famille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4" name="Google Shape;224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14685" y="1921617"/>
              <a:ext cx="3170014" cy="26662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Google Shape;225;p10"/>
          <p:cNvGrpSpPr/>
          <p:nvPr/>
        </p:nvGrpSpPr>
        <p:grpSpPr>
          <a:xfrm>
            <a:off x="0" y="384929"/>
            <a:ext cx="2473983" cy="2709460"/>
            <a:chOff x="617680" y="2265966"/>
            <a:chExt cx="3298644" cy="3612613"/>
          </a:xfrm>
        </p:grpSpPr>
        <p:sp>
          <p:nvSpPr>
            <p:cNvPr id="226" name="Google Shape;226;p10"/>
            <p:cNvSpPr/>
            <p:nvPr/>
          </p:nvSpPr>
          <p:spPr>
            <a:xfrm>
              <a:off x="617680" y="4402579"/>
              <a:ext cx="3298644" cy="1476000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162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>
                  <a:solidFill>
                    <a:srgbClr val="863203"/>
                  </a:solidFill>
                  <a:latin typeface="Arial"/>
                  <a:ea typeface="Arial"/>
                  <a:cs typeface="Arial"/>
                  <a:sym typeface="Arial"/>
                </a:rPr>
                <a:t>Inscription dans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>
                  <a:solidFill>
                    <a:srgbClr val="863203"/>
                  </a:solidFill>
                  <a:latin typeface="Arial"/>
                  <a:ea typeface="Arial"/>
                  <a:cs typeface="Arial"/>
                  <a:sym typeface="Arial"/>
                </a:rPr>
                <a:t>une communauté professionnelle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7" name="Google Shape;227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99456" y="2265966"/>
              <a:ext cx="2475529" cy="226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grpSp>
        <p:nvGrpSpPr>
          <p:cNvPr id="228" name="Google Shape;228;p10"/>
          <p:cNvGrpSpPr/>
          <p:nvPr/>
        </p:nvGrpSpPr>
        <p:grpSpPr>
          <a:xfrm>
            <a:off x="6766490" y="2332095"/>
            <a:ext cx="2377510" cy="3166802"/>
            <a:chOff x="6989778" y="2059771"/>
            <a:chExt cx="3298644" cy="4201803"/>
          </a:xfrm>
        </p:grpSpPr>
        <p:sp>
          <p:nvSpPr>
            <p:cNvPr id="229" name="Google Shape;229;p10"/>
            <p:cNvSpPr/>
            <p:nvPr/>
          </p:nvSpPr>
          <p:spPr>
            <a:xfrm>
              <a:off x="6989778" y="4918408"/>
              <a:ext cx="3298644" cy="1343166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54000" tIns="297000" rIns="540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>
                  <a:solidFill>
                    <a:srgbClr val="863203"/>
                  </a:solidFill>
                  <a:latin typeface="Arial"/>
                  <a:ea typeface="Arial"/>
                  <a:cs typeface="Arial"/>
                  <a:sym typeface="Arial"/>
                </a:rPr>
                <a:t> Un praticien en développement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0" name="Google Shape;230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60730" y="2059771"/>
              <a:ext cx="2661141" cy="28025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231" name="Google Shape;231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4133790" y="924819"/>
            <a:ext cx="2051915" cy="19997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33" name="Google Shape;233;p10"/>
          <p:cNvSpPr>
            <a:spLocks noGrp="1"/>
          </p:cNvSpPr>
          <p:nvPr>
            <p:ph type="sldNum" idx="12"/>
          </p:nvPr>
        </p:nvSpPr>
        <p:spPr>
          <a:xfrm>
            <a:off x="8471263" y="6216650"/>
            <a:ext cx="360363" cy="431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None/>
            </a:pPr>
            <a:r>
              <a:rPr lang="fr-FR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6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>
            <a:spLocks noGrp="1"/>
          </p:cNvSpPr>
          <p:nvPr>
            <p:ph type="sldNum" idx="12"/>
          </p:nvPr>
        </p:nvSpPr>
        <p:spPr>
          <a:xfrm>
            <a:off x="8490857" y="6250577"/>
            <a:ext cx="356065" cy="46500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13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355276" y="1045029"/>
            <a:ext cx="8313613" cy="2383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 dirty="0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« OBJECTIF»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fr-FR" sz="2400" b="1" dirty="0">
              <a:solidFill>
                <a:schemeClr val="accent2"/>
              </a:solidFill>
              <a:latin typeface="+mn-lt"/>
              <a:sym typeface="Libre Franklin Thin"/>
            </a:endParaRPr>
          </a:p>
          <a:p>
            <a:pPr algn="ctr">
              <a:buSzPts val="4000"/>
            </a:pPr>
            <a:r>
              <a:rPr lang="fr-FR" sz="2400" b="1" i="0" u="sng" strike="noStrike" cap="none" dirty="0">
                <a:solidFill>
                  <a:schemeClr val="accent2"/>
                </a:solidFill>
                <a:latin typeface="+mn-lt"/>
                <a:ea typeface="Libre Franklin"/>
                <a:cs typeface="Libre Franklin"/>
                <a:sym typeface="Libre Franklin"/>
              </a:rPr>
              <a:t>La proximité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2000" b="1" i="0" u="none" strike="noStrike" cap="none" dirty="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Optimiser un accompagnement rééducatif</a:t>
            </a:r>
            <a:r>
              <a:rPr lang="fr-FR" sz="2800" b="1" i="0" u="none" strike="noStrike" cap="none" dirty="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2000" b="1" i="0" u="none" strike="noStrike" cap="none" dirty="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coordonné et de qualité sur le territoire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fr-FR" sz="2000" b="1" dirty="0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fr-FR" sz="2000" b="1" i="0" u="none" strike="noStrike" cap="none" dirty="0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000" b="1" i="0" u="none" strike="noStrike" cap="none" dirty="0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9080" y="5229200"/>
            <a:ext cx="3636962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4"/>
          <p:cNvSpPr/>
          <p:nvPr/>
        </p:nvSpPr>
        <p:spPr>
          <a:xfrm>
            <a:off x="475111" y="2944948"/>
            <a:ext cx="1738622" cy="1717766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l="-10874" t="-1103" r="-2178" b="-10742"/>
            </a:stretch>
          </a:blipFill>
          <a:ln w="57150" cap="flat" cmpd="sng">
            <a:solidFill>
              <a:srgbClr val="FF68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>
            <a:spLocks noGrp="1"/>
          </p:cNvSpPr>
          <p:nvPr>
            <p:ph type="body" idx="1"/>
          </p:nvPr>
        </p:nvSpPr>
        <p:spPr>
          <a:xfrm>
            <a:off x="179512" y="1484784"/>
            <a:ext cx="8497639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i="1" dirty="0">
                <a:latin typeface="Libre Franklin"/>
                <a:ea typeface="Libre Franklin"/>
                <a:cs typeface="Libre Franklin"/>
                <a:sym typeface="Libre Franklin"/>
              </a:rPr>
              <a:t>Site web et cartographie des adhérents</a:t>
            </a:r>
            <a:endParaRPr dirty="0"/>
          </a:p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i="1" dirty="0">
                <a:latin typeface="Libre Franklin"/>
                <a:ea typeface="Libre Franklin"/>
                <a:cs typeface="Libre Franklin"/>
                <a:sym typeface="Libre Franklin"/>
              </a:rPr>
              <a:t>Missions d’appui </a:t>
            </a:r>
            <a:r>
              <a:rPr lang="fr-FR" sz="2000" i="1" dirty="0"/>
              <a:t>aux professionnels</a:t>
            </a:r>
            <a:endParaRPr lang="fr-FR" sz="2000" i="1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fr-FR" sz="2000" i="1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i="1" dirty="0">
                <a:latin typeface="Libre Franklin"/>
                <a:ea typeface="Libre Franklin"/>
                <a:cs typeface="Libre Franklin"/>
                <a:sym typeface="Libre Franklin"/>
              </a:rPr>
              <a:t>Information professionnelle </a:t>
            </a:r>
          </a:p>
          <a:p>
            <a:pPr marL="4572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4572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i="1" dirty="0">
                <a:latin typeface="Libre Franklin"/>
                <a:ea typeface="Libre Franklin"/>
                <a:cs typeface="Libre Franklin"/>
                <a:sym typeface="Libre Franklin"/>
              </a:rPr>
              <a:t>Actions de compagnonnage individuel </a:t>
            </a:r>
            <a:endParaRPr sz="2700" b="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2560320" y="365125"/>
            <a:ext cx="369025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>
                <a:solidFill>
                  <a:srgbClr val="C94B05"/>
                </a:solidFill>
              </a:rPr>
              <a:t> « </a:t>
            </a:r>
            <a:r>
              <a:rPr lang="fr-FR" sz="4000" b="1" cap="none">
                <a:solidFill>
                  <a:schemeClr val="accent2"/>
                </a:solidFill>
              </a:rPr>
              <a:t>ACTIONS</a:t>
            </a:r>
            <a:r>
              <a:rPr lang="fr-FR" sz="4000" cap="none">
                <a:solidFill>
                  <a:srgbClr val="C94B05"/>
                </a:solidFill>
              </a:rPr>
              <a:t> »</a:t>
            </a:r>
            <a:endParaRPr sz="4000">
              <a:solidFill>
                <a:srgbClr val="C94B05"/>
              </a:solidFill>
            </a:endParaRPr>
          </a:p>
        </p:txBody>
      </p:sp>
      <p:pic>
        <p:nvPicPr>
          <p:cNvPr id="249" name="Google Shape;2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675" y="5229362"/>
            <a:ext cx="3636962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7"/>
          <p:cNvSpPr>
            <a:spLocks noGrp="1"/>
          </p:cNvSpPr>
          <p:nvPr>
            <p:ph type="sldNum" idx="12"/>
          </p:nvPr>
        </p:nvSpPr>
        <p:spPr>
          <a:xfrm>
            <a:off x="8502118" y="6204223"/>
            <a:ext cx="350066" cy="46500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 sz="1526"/>
              <a:t>14</a:t>
            </a:r>
            <a:endParaRPr sz="1526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title"/>
          </p:nvPr>
        </p:nvSpPr>
        <p:spPr>
          <a:xfrm>
            <a:off x="3175502" y="5690600"/>
            <a:ext cx="59685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 b="1">
                <a:solidFill>
                  <a:schemeClr val="accent2"/>
                </a:solidFill>
              </a:rPr>
              <a:t>« Site web »</a:t>
            </a:r>
            <a:br>
              <a:rPr lang="fr-FR" sz="3200" b="1"/>
            </a:br>
            <a:r>
              <a:rPr lang="fr-FR" sz="2000" b="1"/>
              <a:t>http://www.cokillaje.com</a:t>
            </a:r>
            <a:br>
              <a:rPr lang="fr-FR"/>
            </a:br>
            <a:endParaRPr/>
          </a:p>
        </p:txBody>
      </p:sp>
      <p:sp>
        <p:nvSpPr>
          <p:cNvPr id="256" name="Google Shape;256;p39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15</a:t>
            </a:r>
            <a:endParaRPr/>
          </a:p>
        </p:txBody>
      </p:sp>
      <p:pic>
        <p:nvPicPr>
          <p:cNvPr id="257" name="Google Shape;257;p39" descr="Une image contenant tex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0375"/>
            <a:ext cx="9144000" cy="5138973"/>
          </a:xfrm>
          <a:prstGeom prst="rect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8" name="Google Shape;25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50" y="5330212"/>
            <a:ext cx="3636962" cy="143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>
            <a:spLocks noGrp="1"/>
          </p:cNvSpPr>
          <p:nvPr>
            <p:ph type="title"/>
          </p:nvPr>
        </p:nvSpPr>
        <p:spPr>
          <a:xfrm>
            <a:off x="2756674" y="5525561"/>
            <a:ext cx="7521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>
                <a:solidFill>
                  <a:schemeClr val="accent2"/>
                </a:solidFill>
              </a:rPr>
              <a:t>« cartographie des adhérents »</a:t>
            </a:r>
            <a:br>
              <a:rPr lang="fr-FR" sz="3200"/>
            </a:br>
            <a:r>
              <a:rPr lang="fr-FR" sz="2000" b="1"/>
              <a:t>http://www.cokillaje.com</a:t>
            </a:r>
            <a:br>
              <a:rPr lang="fr-FR"/>
            </a:br>
            <a:endParaRPr/>
          </a:p>
        </p:txBody>
      </p:sp>
      <p:sp>
        <p:nvSpPr>
          <p:cNvPr id="264" name="Google Shape;264;p40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16</a:t>
            </a:r>
            <a:endParaRPr/>
          </a:p>
        </p:txBody>
      </p:sp>
      <p:pic>
        <p:nvPicPr>
          <p:cNvPr id="265" name="Google Shape;26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"/>
            <a:ext cx="9144000" cy="504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6732" y="6170625"/>
            <a:ext cx="1664449" cy="6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065960"/>
            <a:ext cx="3866726" cy="176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"/>
          <p:cNvSpPr txBox="1">
            <a:spLocks noGrp="1"/>
          </p:cNvSpPr>
          <p:nvPr>
            <p:ph type="title"/>
          </p:nvPr>
        </p:nvSpPr>
        <p:spPr>
          <a:xfrm>
            <a:off x="2468268" y="138798"/>
            <a:ext cx="505593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 b="1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« Missions d’appui »</a:t>
            </a:r>
            <a:endParaRPr sz="4000" b="1">
              <a:solidFill>
                <a:schemeClr val="accent2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73" name="Google Shape;273;p3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</a:pPr>
            <a:r>
              <a:rPr lang="fr-FR"/>
              <a:t>17</a:t>
            </a:r>
            <a:endParaRPr/>
          </a:p>
        </p:txBody>
      </p:sp>
      <p:sp>
        <p:nvSpPr>
          <p:cNvPr id="274" name="Google Shape;274;p3"/>
          <p:cNvSpPr txBox="1"/>
          <p:nvPr/>
        </p:nvSpPr>
        <p:spPr>
          <a:xfrm>
            <a:off x="0" y="1185399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 dirty="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Indemnisation financière des adhérents  à hauteur de leur engagement dans l’association</a:t>
            </a:r>
            <a:endParaRPr sz="2000" b="1" i="0" u="none" strike="noStrike" cap="none" dirty="0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5" name="Google Shape;275;p3"/>
          <p:cNvSpPr txBox="1"/>
          <p:nvPr/>
        </p:nvSpPr>
        <p:spPr>
          <a:xfrm>
            <a:off x="295829" y="2939373"/>
            <a:ext cx="57972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Prise en compte de critères spécifiques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675" y="5229362"/>
            <a:ext cx="363696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7714" y="2147107"/>
            <a:ext cx="2902857" cy="23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"/>
          <p:cNvSpPr txBox="1">
            <a:spLocks noGrp="1"/>
          </p:cNvSpPr>
          <p:nvPr>
            <p:ph type="body" idx="1"/>
          </p:nvPr>
        </p:nvSpPr>
        <p:spPr>
          <a:xfrm>
            <a:off x="112196" y="319315"/>
            <a:ext cx="8907707" cy="5529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b="0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rgbClr val="0578A2"/>
              </a:buClr>
              <a:buSzPts val="2000"/>
              <a:buFont typeface="Arial"/>
              <a:buChar char="•"/>
            </a:pPr>
            <a:r>
              <a:rPr lang="fr-FR" sz="1800" b="1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20/11/2023</a:t>
            </a:r>
            <a:r>
              <a:rPr lang="fr-FR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«Agir pour l’enfant vulnérable en tant que rééducateur ».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800" b="0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En présentiel</a:t>
            </a:r>
          </a:p>
          <a:p>
            <a:pPr marL="0" indent="0">
              <a:spcBef>
                <a:spcPts val="0"/>
              </a:spcBef>
              <a:buClr>
                <a:srgbClr val="0578A2"/>
              </a:buClr>
              <a:buSzPts val="2000"/>
            </a:pPr>
            <a:r>
              <a:rPr lang="fr-FR" sz="1800" b="0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1" u="none" strike="noStrike" cap="none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à REDON (44) partenariat associations / CPTS / CAMSP</a:t>
            </a:r>
          </a:p>
          <a:p>
            <a:pPr marL="342900" indent="-342900">
              <a:spcBef>
                <a:spcPts val="0"/>
              </a:spcBef>
              <a:buClr>
                <a:srgbClr val="0578A2"/>
              </a:buClr>
              <a:buSzPts val="2000"/>
              <a:buFont typeface="Arial"/>
              <a:buChar char="•"/>
            </a:pPr>
            <a:endParaRPr lang="fr-FR" sz="1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Char char="•"/>
            </a:pPr>
            <a:r>
              <a:rPr lang="fr-FR" sz="1800" i="1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17/02/2024</a:t>
            </a:r>
            <a:r>
              <a:rPr lang="fr-FR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fr-FR" sz="1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troubles du neurodéveloppement (TND): Echanges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».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800" b="0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En présentiel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</a:pPr>
            <a:r>
              <a:rPr lang="fr-FR" sz="1800" b="0" i="1" u="none" strike="noStrike" cap="none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fr-FR" sz="1800" b="0" i="1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Nantes</a:t>
            </a:r>
            <a:r>
              <a:rPr lang="fr-FR" sz="1800" b="0" i="1" u="none" strike="noStrike" cap="none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800" b="0" i="1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44</a:t>
            </a:r>
            <a:r>
              <a:rPr lang="fr-FR" sz="1800" b="0" i="1" u="none" strike="noStrike" cap="none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1" i="1" u="none" strike="noStrike" cap="none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Char char="•"/>
            </a:pPr>
            <a:r>
              <a:rPr lang="fr-FR" sz="1800" b="1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16/03/2024</a:t>
            </a:r>
            <a:r>
              <a:rPr lang="fr-FR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«Regard croisé </a:t>
            </a:r>
            <a:r>
              <a:rPr lang="fr-FR" sz="1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l’accompagnement des enfants avec des Troubles alimentaires pédiatriques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».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800" b="0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En présentiel </a:t>
            </a:r>
            <a:r>
              <a:rPr lang="fr-FR" sz="1800" b="0" i="1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au Mans</a:t>
            </a:r>
            <a:r>
              <a:rPr lang="fr-FR" sz="1800" b="0" i="1" u="none" strike="noStrike" cap="none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800" b="0" i="1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72</a:t>
            </a:r>
            <a:r>
              <a:rPr lang="fr-FR" sz="1800" b="0" i="1" u="none" strike="noStrike" cap="none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Char char="•"/>
            </a:pPr>
            <a:endParaRPr lang="fr-FR" sz="18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Char char="•"/>
            </a:pPr>
            <a:r>
              <a:rPr lang="fr-FR" sz="1800" i="1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fr-FR" sz="1800" b="1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/03/2024</a:t>
            </a:r>
            <a:r>
              <a:rPr lang="fr-FR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«Acquisition de la marche, bébé futur bipède».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800" b="0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En présentiel </a:t>
            </a:r>
            <a:r>
              <a:rPr lang="fr-FR" sz="1800" b="0" i="1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au La Roche sur </a:t>
            </a:r>
            <a:r>
              <a:rPr lang="fr-FR" sz="1800" b="0" i="1" dirty="0" err="1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Yon</a:t>
            </a:r>
            <a:r>
              <a:rPr lang="fr-FR" sz="1800" b="0" i="1" u="none" strike="noStrike" cap="none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 (85)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Char char="•"/>
            </a:pPr>
            <a:endParaRPr lang="fr-FR" sz="18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rgbClr val="0578A2"/>
              </a:buClr>
              <a:buSzPts val="2000"/>
              <a:buFont typeface="Arial"/>
              <a:buChar char="•"/>
            </a:pPr>
            <a:r>
              <a:rPr lang="fr-FR" sz="1800" i="1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lang="fr-FR" sz="1800" b="1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/09/2024</a:t>
            </a:r>
            <a:r>
              <a:rPr lang="fr-FR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«A partir de vos objectifs SMART, comment construire en équipe pluridisciplinaires nos séances ciblées sur la tache et/ou l’activité».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800" b="0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En présentiel </a:t>
            </a:r>
            <a:r>
              <a:rPr lang="fr-FR" sz="1800" b="0" i="1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au Lion D’Angers (49) </a:t>
            </a:r>
          </a:p>
          <a:p>
            <a:pPr marL="342900" indent="-342900">
              <a:spcBef>
                <a:spcPts val="0"/>
              </a:spcBef>
              <a:buClr>
                <a:srgbClr val="0578A2"/>
              </a:buClr>
              <a:buSzPts val="2000"/>
              <a:buFont typeface="Arial"/>
              <a:buChar char="•"/>
            </a:pPr>
            <a:endParaRPr sz="1800" b="0" i="1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Char char="•"/>
            </a:pPr>
            <a:r>
              <a:rPr lang="fr-FR" sz="1800" i="1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12/10/2024</a:t>
            </a:r>
            <a:r>
              <a:rPr lang="fr-FR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fr-FR" sz="1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Découverte Handisport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».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800" b="0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En présentiel </a:t>
            </a:r>
            <a:r>
              <a:rPr lang="fr-FR" sz="1800" b="0" i="1" u="none" strike="noStrike" cap="none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fr-FR" sz="1800" b="0" i="1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Nort Sur Erdre</a:t>
            </a:r>
            <a:r>
              <a:rPr lang="fr-FR" sz="1800" b="0" i="1" u="none" strike="noStrike" cap="none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 (44) partenariat associations </a:t>
            </a:r>
            <a:r>
              <a:rPr lang="fr-FR" sz="1800" b="0" i="1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de parents et FF Handi Sport</a:t>
            </a:r>
            <a:endParaRPr sz="18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800" b="0" i="1" u="none" strike="noStrike" cap="none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800" b="0" i="1" u="none" strike="noStrike" cap="none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u="none" strike="noStrike" cap="none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u="none" strike="noStrike" cap="none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2000" i="1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2"/>
          <p:cNvSpPr txBox="1">
            <a:spLocks noGrp="1"/>
          </p:cNvSpPr>
          <p:nvPr>
            <p:ph type="title"/>
          </p:nvPr>
        </p:nvSpPr>
        <p:spPr>
          <a:xfrm>
            <a:off x="112196" y="71859"/>
            <a:ext cx="890770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 b="1" cap="none" dirty="0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« Matinées d’étude et Webinaires»</a:t>
            </a:r>
            <a:endParaRPr sz="4000" b="1" dirty="0">
              <a:solidFill>
                <a:schemeClr val="accent2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599" y="5896322"/>
            <a:ext cx="2941265" cy="88981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>
            <a:spLocks noGrp="1"/>
          </p:cNvSpPr>
          <p:nvPr>
            <p:ph type="sldNum" idx="12"/>
          </p:nvPr>
        </p:nvSpPr>
        <p:spPr>
          <a:xfrm>
            <a:off x="8392862" y="6236866"/>
            <a:ext cx="360362" cy="431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19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>
          <a:extLst>
            <a:ext uri="{FF2B5EF4-FFF2-40B4-BE49-F238E27FC236}">
              <a16:creationId xmlns:a16="http://schemas.microsoft.com/office/drawing/2014/main" id="{EAD57F60-7BE5-71E8-114A-4F86C8029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">
            <a:extLst>
              <a:ext uri="{FF2B5EF4-FFF2-40B4-BE49-F238E27FC236}">
                <a16:creationId xmlns:a16="http://schemas.microsoft.com/office/drawing/2014/main" id="{3115D959-F3DD-016A-50CD-B20CF4BB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346496"/>
            <a:ext cx="9019903" cy="42400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b="0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rgbClr val="0578A2"/>
              </a:buClr>
              <a:buSzPts val="2000"/>
              <a:buFont typeface="Arial"/>
              <a:buChar char="•"/>
            </a:pPr>
            <a:endParaRPr lang="fr-FR" sz="1800" b="0" i="1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Char char="•"/>
            </a:pPr>
            <a:r>
              <a:rPr lang="fr-FR" sz="1800" b="1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23/11/2024</a:t>
            </a:r>
            <a:r>
              <a:rPr lang="fr-FR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2O ANS de l’association 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«Décider et agir en réadaptation auprès de l’enfant et de sa famille».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800" b="0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En présentiel </a:t>
            </a:r>
            <a:r>
              <a:rPr lang="fr-FR" sz="1800" b="0" i="1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au Pouliguen</a:t>
            </a:r>
            <a:r>
              <a:rPr lang="fr-FR" sz="1800" b="0" i="1" u="none" strike="noStrike" cap="none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800" b="0" i="1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44</a:t>
            </a:r>
            <a:r>
              <a:rPr lang="fr-FR" sz="1800" b="0" i="1" u="none" strike="noStrike" cap="none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fr-FR" sz="18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lang="fr-FR" sz="1800" b="0" i="1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rgbClr val="0578A2"/>
              </a:buClr>
              <a:buSzPts val="2000"/>
              <a:buFont typeface="Arial"/>
              <a:buChar char="•"/>
            </a:pPr>
            <a:r>
              <a:rPr lang="fr-FR" sz="1800" i="1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14/01/2025</a:t>
            </a:r>
            <a:r>
              <a:rPr lang="fr-FR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fr-FR" sz="1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Comment améliorer sa pratique avec de la recherche bibliographique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».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800" b="0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r-FR" sz="1800" b="0" i="1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webinaire</a:t>
            </a:r>
            <a:endParaRPr lang="fr-FR" sz="1800" b="0" i="1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rgbClr val="0578A2"/>
              </a:buClr>
              <a:buSzPts val="2000"/>
              <a:buFont typeface="Arial"/>
              <a:buChar char="•"/>
            </a:pPr>
            <a:endParaRPr lang="fr-FR" sz="1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Char char="•"/>
            </a:pPr>
            <a:r>
              <a:rPr lang="fr-FR" sz="1800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28/01/2025</a:t>
            </a:r>
            <a:r>
              <a:rPr lang="fr-FR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«PEC respiratoire et aide au désencombrement chez l’enfant atteint de maladies neuromusculaires et/ou présentant des faiblesses des muscles respiratoire».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800" b="0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r-FR" sz="1800" b="0" i="1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webinaire</a:t>
            </a:r>
            <a:endParaRPr dirty="0"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1" i="1" u="none" strike="noStrike" cap="none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Char char="•"/>
            </a:pPr>
            <a:r>
              <a:rPr lang="fr-FR" sz="1800" i="1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08/02/2025</a:t>
            </a:r>
            <a:r>
              <a:rPr lang="fr-FR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fr-FR" sz="1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Comment améliorer sa pratique avec de la recherche bibliographique</a:t>
            </a:r>
            <a:r>
              <a:rPr lang="fr-FR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»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800" b="0" i="1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En présentiel </a:t>
            </a:r>
            <a:r>
              <a:rPr lang="fr-FR" sz="1800" b="0" i="1" u="none" strike="noStrike" cap="none" dirty="0">
                <a:solidFill>
                  <a:srgbClr val="F96A1B"/>
                </a:solidFill>
                <a:latin typeface="Calibri"/>
                <a:ea typeface="Calibri"/>
                <a:cs typeface="Calibri"/>
                <a:sym typeface="Calibri"/>
              </a:rPr>
              <a:t>à Nantes (44)</a:t>
            </a:r>
            <a:endParaRPr sz="18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800" b="0" i="1" u="none" strike="noStrike" cap="none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800" b="0" i="1" u="none" strike="noStrike" cap="none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u="none" strike="noStrike" cap="none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u="none" strike="noStrike" cap="none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2000" i="1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2">
            <a:extLst>
              <a:ext uri="{FF2B5EF4-FFF2-40B4-BE49-F238E27FC236}">
                <a16:creationId xmlns:a16="http://schemas.microsoft.com/office/drawing/2014/main" id="{3CF07800-87A4-0139-8896-34C896680C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196" y="71859"/>
            <a:ext cx="890770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 b="1" cap="none" dirty="0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« Matinées d’étude et Webinaires»</a:t>
            </a:r>
            <a:endParaRPr sz="4000" b="1" dirty="0">
              <a:solidFill>
                <a:schemeClr val="accent2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293" name="Google Shape;293;p12">
            <a:extLst>
              <a:ext uri="{FF2B5EF4-FFF2-40B4-BE49-F238E27FC236}">
                <a16:creationId xmlns:a16="http://schemas.microsoft.com/office/drawing/2014/main" id="{C761E924-7D54-4787-563C-2C6895B7D5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7640" y="5216896"/>
            <a:ext cx="3440702" cy="145177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>
            <a:extLst>
              <a:ext uri="{FF2B5EF4-FFF2-40B4-BE49-F238E27FC236}">
                <a16:creationId xmlns:a16="http://schemas.microsoft.com/office/drawing/2014/main" id="{F59A8E14-0C24-9171-DF52-09DA6DE5575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92862" y="6236866"/>
            <a:ext cx="360362" cy="431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19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99188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523e358402_0_1"/>
          <p:cNvSpPr txBox="1">
            <a:spLocks noGrp="1"/>
          </p:cNvSpPr>
          <p:nvPr>
            <p:ph type="body" idx="1"/>
          </p:nvPr>
        </p:nvSpPr>
        <p:spPr>
          <a:xfrm>
            <a:off x="0" y="1369410"/>
            <a:ext cx="8863316" cy="33882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1800" u="sng" dirty="0">
              <a:solidFill>
                <a:srgbClr val="335B7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200" b="0" u="sng" dirty="0">
              <a:solidFill>
                <a:srgbClr val="A4DE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Char char="•"/>
            </a:pPr>
            <a:r>
              <a:rPr lang="fr-FR" i="1" u="sng" dirty="0">
                <a:solidFill>
                  <a:srgbClr val="0B455B"/>
                </a:solidFill>
                <a:latin typeface="Calibri"/>
                <a:ea typeface="Calibri"/>
                <a:cs typeface="Calibri"/>
                <a:sym typeface="Calibri"/>
              </a:rPr>
              <a:t>29 mars 2025 : </a:t>
            </a:r>
            <a:r>
              <a:rPr lang="fr-FR" b="0" dirty="0">
                <a:solidFill>
                  <a:srgbClr val="0B455B"/>
                </a:solidFill>
                <a:latin typeface="Calibri"/>
                <a:ea typeface="Calibri"/>
                <a:cs typeface="Calibri"/>
                <a:sym typeface="Calibri"/>
              </a:rPr>
              <a:t>Troubles neuro-visuels à </a:t>
            </a:r>
            <a:r>
              <a:rPr lang="fr-FR" b="0" dirty="0" err="1">
                <a:solidFill>
                  <a:srgbClr val="0B455B"/>
                </a:solidFill>
                <a:latin typeface="Calibri"/>
                <a:ea typeface="Calibri"/>
                <a:cs typeface="Calibri"/>
                <a:sym typeface="Calibri"/>
              </a:rPr>
              <a:t>Yvré-Lévèque</a:t>
            </a:r>
            <a:r>
              <a:rPr lang="fr-FR" b="0" dirty="0">
                <a:solidFill>
                  <a:srgbClr val="0B455B"/>
                </a:solidFill>
                <a:latin typeface="Calibri"/>
                <a:ea typeface="Calibri"/>
                <a:cs typeface="Calibri"/>
                <a:sym typeface="Calibri"/>
              </a:rPr>
              <a:t> (72)</a:t>
            </a:r>
            <a:endParaRPr lang="fr-FR" dirty="0"/>
          </a:p>
          <a:p>
            <a:pPr marL="457200" lvl="0" indent="-355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Char char="•"/>
            </a:pPr>
            <a:r>
              <a:rPr lang="fr-FR" u="sng" dirty="0">
                <a:solidFill>
                  <a:srgbClr val="0B455B"/>
                </a:solidFill>
                <a:latin typeface="Calibri"/>
                <a:cs typeface="Calibri"/>
                <a:sym typeface="Calibri"/>
              </a:rPr>
              <a:t>26 Avril 2025 </a:t>
            </a:r>
            <a:r>
              <a:rPr lang="fr-FR" b="0" dirty="0">
                <a:solidFill>
                  <a:srgbClr val="0B455B"/>
                </a:solidFill>
                <a:latin typeface="Calibri"/>
                <a:cs typeface="Calibri"/>
                <a:sym typeface="Calibri"/>
              </a:rPr>
              <a:t>: « Le développement neuromoteur de l’enfant : signes d’alerte, comment les repérer? Vers qui et quand orienter? à Challans (85)</a:t>
            </a:r>
            <a:endParaRPr b="0" dirty="0"/>
          </a:p>
          <a:p>
            <a:pPr marL="457200" lvl="0" indent="-355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Char char="•"/>
            </a:pPr>
            <a:r>
              <a:rPr lang="fr-FR" i="1" u="sng" dirty="0">
                <a:solidFill>
                  <a:srgbClr val="0B455B"/>
                </a:solidFill>
                <a:latin typeface="Calibri"/>
                <a:ea typeface="Calibri"/>
                <a:cs typeface="Calibri"/>
                <a:sym typeface="Calibri"/>
              </a:rPr>
              <a:t>24 Mai 2025 : </a:t>
            </a:r>
            <a:r>
              <a:rPr lang="fr-FR" b="0" dirty="0">
                <a:solidFill>
                  <a:srgbClr val="0B455B"/>
                </a:solidFill>
                <a:latin typeface="Calibri"/>
                <a:ea typeface="Calibri"/>
                <a:cs typeface="Calibri"/>
                <a:sym typeface="Calibri"/>
              </a:rPr>
              <a:t>Drapeaux rouges et analyse de pratique à Laval (53)</a:t>
            </a:r>
          </a:p>
          <a:p>
            <a:pPr marL="457200" lvl="0" indent="-355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Char char="•"/>
            </a:pPr>
            <a:r>
              <a:rPr lang="fr-FR" b="0" dirty="0">
                <a:solidFill>
                  <a:srgbClr val="0B455B"/>
                </a:solidFill>
                <a:latin typeface="Calibri"/>
                <a:ea typeface="Calibri"/>
                <a:cs typeface="Calibri"/>
                <a:sym typeface="Calibri"/>
              </a:rPr>
              <a:t>Juin webinaire « Parents d’enfant porteur de handicap, le professionnel de santé en soutien du « care </a:t>
            </a:r>
            <a:r>
              <a:rPr lang="fr-FR" b="0" dirty="0" err="1">
                <a:solidFill>
                  <a:srgbClr val="0B455B"/>
                </a:solidFill>
                <a:latin typeface="Calibri"/>
                <a:ea typeface="Calibri"/>
                <a:cs typeface="Calibri"/>
                <a:sym typeface="Calibri"/>
              </a:rPr>
              <a:t>giving</a:t>
            </a:r>
            <a:r>
              <a:rPr lang="fr-FR" b="0" dirty="0">
                <a:solidFill>
                  <a:srgbClr val="0B455B"/>
                </a:solidFill>
                <a:latin typeface="Calibri"/>
                <a:ea typeface="Calibri"/>
                <a:cs typeface="Calibri"/>
                <a:sym typeface="Calibri"/>
              </a:rPr>
              <a:t> parental »</a:t>
            </a:r>
          </a:p>
          <a:p>
            <a:pPr marL="457200" lvl="0" indent="-355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Char char="•"/>
            </a:pPr>
            <a:r>
              <a:rPr lang="fr-FR" b="0" dirty="0">
                <a:solidFill>
                  <a:srgbClr val="0B455B"/>
                </a:solidFill>
                <a:latin typeface="Calibri"/>
                <a:ea typeface="Calibri"/>
                <a:cs typeface="Calibri"/>
                <a:sym typeface="Calibri"/>
              </a:rPr>
              <a:t> Décembre webinaire sur « comment prendre en charge un enfant présentant une maladie neurodégénérative »</a:t>
            </a:r>
          </a:p>
          <a:p>
            <a:pPr marL="457200" lvl="0" indent="-3556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Char char="•"/>
            </a:pPr>
            <a:r>
              <a:rPr lang="fr-FR" b="0" dirty="0">
                <a:solidFill>
                  <a:srgbClr val="0B455B"/>
                </a:solidFill>
                <a:latin typeface="Calibri"/>
                <a:ea typeface="Calibri"/>
                <a:cs typeface="Calibri"/>
                <a:sym typeface="Calibri"/>
              </a:rPr>
              <a:t>........</a:t>
            </a:r>
            <a:endParaRPr b="0" dirty="0">
              <a:solidFill>
                <a:srgbClr val="0B45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0" i="1" u="none" strike="noStrike" cap="none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dirty="0">
              <a:solidFill>
                <a:srgbClr val="F96A1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b="0" i="1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800" b="0" i="1" u="none" strike="noStrike" cap="none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800" b="0" i="1" u="none" strike="noStrike" cap="none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u="none" strike="noStrike" cap="none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Font typeface="Arial"/>
              <a:buNone/>
            </a:pPr>
            <a:endParaRPr sz="1800" b="0" i="1" u="none" strike="noStrike" cap="none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1" dirty="0">
              <a:solidFill>
                <a:srgbClr val="C94B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2000" i="1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ts val="2000"/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2523e358402_0_1"/>
          <p:cNvSpPr txBox="1">
            <a:spLocks noGrp="1"/>
          </p:cNvSpPr>
          <p:nvPr>
            <p:ph type="title"/>
          </p:nvPr>
        </p:nvSpPr>
        <p:spPr>
          <a:xfrm>
            <a:off x="118196" y="360834"/>
            <a:ext cx="8907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 b="1" cap="none" dirty="0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« Matinées d’étude et Webinaires»</a:t>
            </a:r>
            <a:endParaRPr sz="4000" b="1" cap="none" dirty="0">
              <a:solidFill>
                <a:schemeClr val="accent2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 b="1" dirty="0">
                <a:solidFill>
                  <a:schemeClr val="accent2"/>
                </a:solidFill>
              </a:rPr>
              <a:t>A Venir…2025</a:t>
            </a:r>
            <a:endParaRPr sz="4000" b="1" dirty="0">
              <a:solidFill>
                <a:schemeClr val="accent2"/>
              </a:solidFill>
            </a:endParaRPr>
          </a:p>
        </p:txBody>
      </p:sp>
      <p:pic>
        <p:nvPicPr>
          <p:cNvPr id="301" name="Google Shape;301;g2523e358402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7640" y="5216896"/>
            <a:ext cx="3440701" cy="145177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2523e358402_0_1"/>
          <p:cNvSpPr>
            <a:spLocks noGrp="1"/>
          </p:cNvSpPr>
          <p:nvPr>
            <p:ph type="sldNum" idx="12"/>
          </p:nvPr>
        </p:nvSpPr>
        <p:spPr>
          <a:xfrm>
            <a:off x="8392862" y="6236866"/>
            <a:ext cx="360300" cy="43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199195bd3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71768">
            <a:off x="156921" y="973439"/>
            <a:ext cx="4635719" cy="181946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99195bd3ce_0_0"/>
          <p:cNvSpPr txBox="1">
            <a:spLocks noGrp="1"/>
          </p:cNvSpPr>
          <p:nvPr>
            <p:ph type="subTitle" idx="1"/>
          </p:nvPr>
        </p:nvSpPr>
        <p:spPr>
          <a:xfrm rot="-2460012">
            <a:off x="1792061" y="2313702"/>
            <a:ext cx="7618186" cy="260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ACCOMPAGNER LES RÉÉDUCATEURS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 ENFANTS VULNÉRABLES OU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2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 SITUATION DE HANDICAP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199195bd3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8717" y="3385138"/>
            <a:ext cx="2455283" cy="3472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99195bd3ce_0_0"/>
          <p:cNvSpPr/>
          <p:nvPr/>
        </p:nvSpPr>
        <p:spPr>
          <a:xfrm rot="-2494665">
            <a:off x="800184" y="1966146"/>
            <a:ext cx="6524513" cy="107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1" u="none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RÉSEAU DE PROFESSIONNELS DE SANTE </a:t>
            </a:r>
            <a:endParaRPr sz="3200" b="0" i="1" u="none" strike="noStrike" cap="none">
              <a:solidFill>
                <a:srgbClr val="0578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99195bd3ce_0_0"/>
          <p:cNvSpPr>
            <a:spLocks noGrp="1"/>
          </p:cNvSpPr>
          <p:nvPr>
            <p:ph type="sldNum" idx="12"/>
          </p:nvPr>
        </p:nvSpPr>
        <p:spPr>
          <a:xfrm>
            <a:off x="8471263" y="6216650"/>
            <a:ext cx="360363" cy="431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None/>
            </a:pPr>
            <a:r>
              <a:rPr lang="fr-FR"/>
              <a:t>2</a:t>
            </a:r>
            <a:endParaRPr sz="16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body" idx="1"/>
          </p:nvPr>
        </p:nvSpPr>
        <p:spPr>
          <a:xfrm>
            <a:off x="1133" y="1864363"/>
            <a:ext cx="9158515" cy="30088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1800" i="1" dirty="0">
                <a:latin typeface="Libre Franklin"/>
                <a:ea typeface="Libre Franklin"/>
                <a:cs typeface="Libre Franklin"/>
                <a:sym typeface="Libre Franklin"/>
              </a:rPr>
              <a:t>Les adhérents libéraux </a:t>
            </a:r>
            <a:r>
              <a:rPr lang="fr-FR" sz="1800" b="0" i="1" dirty="0">
                <a:latin typeface="Libre Franklin"/>
                <a:ea typeface="Libre Franklin"/>
                <a:cs typeface="Libre Franklin"/>
                <a:sym typeface="Libre Franklin"/>
              </a:rPr>
              <a:t>peuvent faire une demande autour d’une </a:t>
            </a:r>
            <a:r>
              <a:rPr lang="fr-FR" sz="1800" i="1" dirty="0">
                <a:latin typeface="Libre Franklin"/>
                <a:ea typeface="Libre Franklin"/>
                <a:cs typeface="Libre Franklin"/>
                <a:sym typeface="Libre Franklin"/>
              </a:rPr>
              <a:t>problématique pour une prise en charge</a:t>
            </a:r>
            <a:r>
              <a:rPr lang="fr-FR" sz="1800" b="0" i="1" dirty="0">
                <a:latin typeface="Libre Franklin"/>
                <a:ea typeface="Libre Franklin"/>
                <a:cs typeface="Libre Franklin"/>
                <a:sym typeface="Libre Franklin"/>
              </a:rPr>
              <a:t> d’un enfant.</a:t>
            </a:r>
          </a:p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sz="1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1800" i="1" dirty="0">
                <a:latin typeface="Libre Franklin"/>
                <a:ea typeface="Libre Franklin"/>
                <a:cs typeface="Libre Franklin"/>
                <a:sym typeface="Libre Franklin"/>
              </a:rPr>
              <a:t>Appel à des </a:t>
            </a:r>
            <a:r>
              <a:rPr lang="fr-FR" sz="1800" i="1" dirty="0"/>
              <a:t>professionnels “experts”</a:t>
            </a:r>
            <a:r>
              <a:rPr lang="fr-FR" sz="1800" b="0" i="1" dirty="0">
                <a:latin typeface="Libre Franklin"/>
                <a:ea typeface="Libre Franklin"/>
                <a:cs typeface="Libre Franklin"/>
                <a:sym typeface="Libre Franklin"/>
              </a:rPr>
              <a:t>..</a:t>
            </a:r>
          </a:p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sz="1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1800" i="1" dirty="0">
                <a:latin typeface="Libre Franklin"/>
                <a:ea typeface="Libre Franklin"/>
                <a:cs typeface="Libre Franklin"/>
                <a:sym typeface="Libre Franklin"/>
              </a:rPr>
              <a:t>Objectif: Répondre</a:t>
            </a:r>
            <a:r>
              <a:rPr lang="fr-FR" sz="1800" b="0" i="1" dirty="0">
                <a:latin typeface="Libre Franklin"/>
                <a:ea typeface="Libre Franklin"/>
                <a:cs typeface="Libre Franklin"/>
                <a:sym typeface="Libre Franklin"/>
              </a:rPr>
              <a:t> à la </a:t>
            </a:r>
            <a:r>
              <a:rPr lang="fr-FR" sz="1800" i="1" dirty="0">
                <a:latin typeface="Libre Franklin"/>
                <a:ea typeface="Libre Franklin"/>
                <a:cs typeface="Libre Franklin"/>
                <a:sym typeface="Libre Franklin"/>
              </a:rPr>
              <a:t>problématique</a:t>
            </a:r>
            <a:r>
              <a:rPr lang="fr-FR" sz="1800" b="0" i="1" dirty="0">
                <a:latin typeface="Libre Franklin"/>
                <a:ea typeface="Libre Franklin"/>
                <a:cs typeface="Libre Franklin"/>
                <a:sym typeface="Libre Franklin"/>
              </a:rPr>
              <a:t> et permettre aussi de </a:t>
            </a:r>
            <a:r>
              <a:rPr lang="fr-FR" sz="1800" i="1" dirty="0">
                <a:latin typeface="Libre Franklin"/>
                <a:ea typeface="Libre Franklin"/>
                <a:cs typeface="Libre Franklin"/>
                <a:sym typeface="Libre Franklin"/>
              </a:rPr>
              <a:t>faire du lien.</a:t>
            </a:r>
            <a:endParaRPr sz="18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8" name="Google Shape;308;p21"/>
          <p:cNvSpPr txBox="1">
            <a:spLocks noGrp="1"/>
          </p:cNvSpPr>
          <p:nvPr>
            <p:ph type="title"/>
          </p:nvPr>
        </p:nvSpPr>
        <p:spPr>
          <a:xfrm>
            <a:off x="0" y="257646"/>
            <a:ext cx="9144000" cy="11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 b="1">
                <a:solidFill>
                  <a:schemeClr val="accent2"/>
                </a:solidFill>
              </a:rPr>
              <a:t>« Compagnonnage »</a:t>
            </a:r>
            <a:br>
              <a:rPr lang="fr-FR" sz="4000" b="1">
                <a:solidFill>
                  <a:schemeClr val="accent2"/>
                </a:solidFill>
              </a:rPr>
            </a:br>
            <a:r>
              <a:rPr lang="fr-FR" sz="4000" b="1">
                <a:solidFill>
                  <a:schemeClr val="accent2"/>
                </a:solidFill>
              </a:rPr>
              <a:t>« Analyse de la Pratique »</a:t>
            </a:r>
            <a:endParaRPr sz="4000" b="1">
              <a:solidFill>
                <a:schemeClr val="accent2"/>
              </a:solidFill>
            </a:endParaRPr>
          </a:p>
        </p:txBody>
      </p:sp>
      <p:sp>
        <p:nvSpPr>
          <p:cNvPr id="309" name="Google Shape;309;p21"/>
          <p:cNvSpPr>
            <a:spLocks noGrp="1"/>
          </p:cNvSpPr>
          <p:nvPr>
            <p:ph type="sldNum" idx="12"/>
          </p:nvPr>
        </p:nvSpPr>
        <p:spPr>
          <a:xfrm>
            <a:off x="8491182" y="6243955"/>
            <a:ext cx="360362" cy="431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21</a:t>
            </a:r>
            <a:endParaRPr/>
          </a:p>
        </p:txBody>
      </p:sp>
      <p:pic>
        <p:nvPicPr>
          <p:cNvPr id="310" name="Google Shape;3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675" y="5229362"/>
            <a:ext cx="363696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66" y="257646"/>
            <a:ext cx="1529794" cy="1342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"/>
          <p:cNvSpPr txBox="1">
            <a:spLocks noGrp="1"/>
          </p:cNvSpPr>
          <p:nvPr>
            <p:ph type="body" idx="1"/>
          </p:nvPr>
        </p:nvSpPr>
        <p:spPr>
          <a:xfrm>
            <a:off x="30630" y="1279926"/>
            <a:ext cx="9158515" cy="3520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2000" dirty="0">
                <a:latin typeface="Libre Franklin"/>
                <a:ea typeface="Libre Franklin"/>
                <a:cs typeface="Libre Franklin"/>
                <a:sym typeface="Libre Franklin"/>
              </a:rPr>
              <a:t>Exercices coordonnés : Inter-CPTS, APMSL…</a:t>
            </a:r>
            <a:endParaRPr dirty="0"/>
          </a:p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2000" dirty="0"/>
              <a:t>ETP</a:t>
            </a:r>
            <a:endParaRPr dirty="0"/>
          </a:p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2000" dirty="0"/>
              <a:t>Veille Documentaire</a:t>
            </a:r>
            <a:endParaRPr dirty="0"/>
          </a:p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2000" dirty="0"/>
              <a:t>Actions Inter-Association / Inter Régional</a:t>
            </a:r>
            <a:endParaRPr dirty="0"/>
          </a:p>
          <a:p>
            <a:pPr marL="182563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2000" dirty="0">
                <a:latin typeface="Libre Franklin"/>
                <a:ea typeface="Libre Franklin"/>
                <a:cs typeface="Libre Franklin"/>
                <a:sym typeface="Libre Franklin"/>
              </a:rPr>
              <a:t>Poursuite des investissements au sein de </a:t>
            </a:r>
            <a:r>
              <a:rPr lang="fr-FR" sz="2000" dirty="0" err="1">
                <a:latin typeface="Libre Franklin"/>
                <a:ea typeface="Libre Franklin"/>
                <a:cs typeface="Libre Franklin"/>
                <a:sym typeface="Libre Franklin"/>
              </a:rPr>
              <a:t>Résopédia</a:t>
            </a:r>
            <a:r>
              <a:rPr lang="fr-FR" sz="2000" dirty="0"/>
              <a:t>, de l’association Française de Kinésithérapie Pédiatrique</a:t>
            </a:r>
            <a:r>
              <a:rPr lang="fr-FR" sz="2000" dirty="0">
                <a:latin typeface="Libre Franklin"/>
                <a:ea typeface="Libre Franklin"/>
                <a:cs typeface="Libre Franklin"/>
                <a:sym typeface="Libre Franklin"/>
              </a:rPr>
              <a:t>….</a:t>
            </a: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7" name="Google Shape;317;p11"/>
          <p:cNvSpPr txBox="1">
            <a:spLocks noGrp="1"/>
          </p:cNvSpPr>
          <p:nvPr>
            <p:ph type="title"/>
          </p:nvPr>
        </p:nvSpPr>
        <p:spPr>
          <a:xfrm>
            <a:off x="-137160" y="14685"/>
            <a:ext cx="9144000" cy="11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 b="1">
                <a:solidFill>
                  <a:schemeClr val="accent2"/>
                </a:solidFill>
              </a:rPr>
              <a:t>Les projets</a:t>
            </a:r>
            <a:endParaRPr sz="4000" b="1">
              <a:solidFill>
                <a:schemeClr val="accent2"/>
              </a:solidFill>
            </a:endParaRPr>
          </a:p>
        </p:txBody>
      </p:sp>
      <p:sp>
        <p:nvSpPr>
          <p:cNvPr id="318" name="Google Shape;318;p11"/>
          <p:cNvSpPr>
            <a:spLocks noGrp="1"/>
          </p:cNvSpPr>
          <p:nvPr>
            <p:ph type="sldNum" idx="12"/>
          </p:nvPr>
        </p:nvSpPr>
        <p:spPr>
          <a:xfrm>
            <a:off x="8491182" y="6243955"/>
            <a:ext cx="360362" cy="431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22</a:t>
            </a:r>
            <a:endParaRPr/>
          </a:p>
        </p:txBody>
      </p:sp>
      <p:pic>
        <p:nvPicPr>
          <p:cNvPr id="319" name="Google Shape;3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675" y="5229362"/>
            <a:ext cx="3636962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1"/>
          <p:cNvSpPr/>
          <p:nvPr/>
        </p:nvSpPr>
        <p:spPr>
          <a:xfrm>
            <a:off x="6002449" y="1440601"/>
            <a:ext cx="2849095" cy="1559843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57150" cap="flat" cmpd="sng">
            <a:solidFill>
              <a:srgbClr val="C94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8632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11"/>
          <p:cNvGrpSpPr/>
          <p:nvPr/>
        </p:nvGrpSpPr>
        <p:grpSpPr>
          <a:xfrm>
            <a:off x="6592820" y="1279926"/>
            <a:ext cx="1668352" cy="1881192"/>
            <a:chOff x="7596000" y="3276000"/>
            <a:chExt cx="1668352" cy="1881192"/>
          </a:xfrm>
        </p:grpSpPr>
        <p:sp>
          <p:nvSpPr>
            <p:cNvPr id="322" name="Google Shape;322;p11"/>
            <p:cNvSpPr/>
            <p:nvPr/>
          </p:nvSpPr>
          <p:spPr>
            <a:xfrm>
              <a:off x="7608168" y="3284984"/>
              <a:ext cx="1656184" cy="187220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7596000" y="3276000"/>
              <a:ext cx="1656000" cy="18720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8339" t="8950" r="-119207" b="11522"/>
              </a:stretch>
            </a:blipFill>
            <a:ln w="25400" cap="flat" cmpd="sng">
              <a:solidFill>
                <a:srgbClr val="585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>
            <a:spLocks noGrp="1"/>
          </p:cNvSpPr>
          <p:nvPr>
            <p:ph type="title"/>
          </p:nvPr>
        </p:nvSpPr>
        <p:spPr>
          <a:xfrm>
            <a:off x="320040" y="124097"/>
            <a:ext cx="8970917" cy="176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7200">
                <a:solidFill>
                  <a:schemeClr val="accent2"/>
                </a:solidFill>
              </a:rPr>
              <a:t>Merci de votre attention</a:t>
            </a:r>
            <a:endParaRPr sz="4800">
              <a:solidFill>
                <a:schemeClr val="accent2"/>
              </a:solidFill>
            </a:endParaRPr>
          </a:p>
        </p:txBody>
      </p:sp>
      <p:pic>
        <p:nvPicPr>
          <p:cNvPr id="329" name="Google Shape;329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383" y="2575546"/>
            <a:ext cx="3032577" cy="133459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5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23</a:t>
            </a:r>
            <a:endParaRPr/>
          </a:p>
        </p:txBody>
      </p:sp>
      <p:sp>
        <p:nvSpPr>
          <p:cNvPr id="331" name="Google Shape;331;p25"/>
          <p:cNvSpPr txBox="1"/>
          <p:nvPr/>
        </p:nvSpPr>
        <p:spPr>
          <a:xfrm>
            <a:off x="2683529" y="5535290"/>
            <a:ext cx="556629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lang="fr-FR" sz="20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cokillaje@gmail.com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animationcokillaje@gmail.com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9811" y="2331720"/>
            <a:ext cx="5514477" cy="26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4211638" y="209550"/>
            <a:ext cx="5040312" cy="357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</a:pPr>
            <a:r>
              <a:rPr lang="fr-FR" sz="4000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fr-FR" sz="3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ordination</a:t>
            </a:r>
            <a:r>
              <a:rPr lang="fr-FR" sz="36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</a:pPr>
            <a:r>
              <a:rPr lang="fr-FR" sz="4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fr-FR" sz="3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inésithérapique et </a:t>
            </a:r>
            <a:r>
              <a:rPr lang="fr-FR" sz="4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fr-FR" sz="3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nterprofessionnelle</a:t>
            </a:r>
            <a:r>
              <a:rPr lang="fr-FR" sz="4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fr-FR" sz="3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igérienne pour 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</a:pPr>
            <a:r>
              <a:rPr lang="fr-FR" sz="4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</a:pPr>
            <a:r>
              <a:rPr lang="fr-FR" sz="4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3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ccompagnement </a:t>
            </a:r>
            <a:r>
              <a:rPr lang="fr-FR" sz="2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</a:t>
            </a:r>
            <a:r>
              <a:rPr lang="fr-FR" sz="3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fr-FR" sz="4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fr-FR" sz="3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eune 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fr-FR" sz="4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3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nfant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5472113" y="5373688"/>
            <a:ext cx="3636962" cy="14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>
            <a:spLocks noGrp="1"/>
          </p:cNvSpPr>
          <p:nvPr>
            <p:ph type="sldNum" idx="12"/>
          </p:nvPr>
        </p:nvSpPr>
        <p:spPr>
          <a:xfrm>
            <a:off x="8471263" y="6216650"/>
            <a:ext cx="360363" cy="431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None/>
            </a:pPr>
            <a:r>
              <a:rPr lang="fr-FR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l="3552" r="5136"/>
          <a:stretch/>
        </p:blipFill>
        <p:spPr>
          <a:xfrm>
            <a:off x="0" y="-19050"/>
            <a:ext cx="4133850" cy="6877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1868" y="5424488"/>
            <a:ext cx="2480264" cy="100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77594" y="733320"/>
            <a:ext cx="8532948" cy="48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700" b="1">
                <a:solidFill>
                  <a:schemeClr val="accent2"/>
                </a:solidFill>
              </a:rPr>
              <a:t>« naissance d’une dynamique »</a:t>
            </a:r>
            <a:endParaRPr/>
          </a:p>
        </p:txBody>
      </p:sp>
      <p:pic>
        <p:nvPicPr>
          <p:cNvPr id="120" name="Google Shape;120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9096"/>
          <a:stretch/>
        </p:blipFill>
        <p:spPr>
          <a:xfrm>
            <a:off x="309391" y="1486424"/>
            <a:ext cx="2160240" cy="163120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2" name="Google Shape;122;p5"/>
          <p:cNvSpPr txBox="1"/>
          <p:nvPr/>
        </p:nvSpPr>
        <p:spPr>
          <a:xfrm>
            <a:off x="3677611" y="1521610"/>
            <a:ext cx="5313749" cy="52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FR" sz="2100" b="1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Création de l’association le 7 mai 2004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7134713" y="2984875"/>
            <a:ext cx="1080000" cy="64800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 l="1247" t="-31248" r="1247" b="-22913"/>
            </a:stretch>
          </a:blip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7134713" y="3912319"/>
            <a:ext cx="1080000" cy="648000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3382444" y="3003116"/>
            <a:ext cx="1080000" cy="648000"/>
          </a:xfrm>
          <a:prstGeom prst="roundRect">
            <a:avLst>
              <a:gd name="adj" fmla="val 16667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3379021" y="3912319"/>
            <a:ext cx="1080000" cy="648000"/>
          </a:xfrm>
          <a:prstGeom prst="roundRect">
            <a:avLst>
              <a:gd name="adj" fmla="val 16667"/>
            </a:avLst>
          </a:prstGeom>
          <a:blipFill rotWithShape="1">
            <a:blip r:embed="rId7">
              <a:alphaModFix/>
            </a:blip>
            <a:stretch>
              <a:fillRect t="-24994" b="-33330"/>
            </a:stretch>
          </a:blip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>
            <a:off x="5304206" y="3229030"/>
            <a:ext cx="906943" cy="1215000"/>
            <a:chOff x="6502756" y="4323652"/>
            <a:chExt cx="1447801" cy="1836000"/>
          </a:xfrm>
        </p:grpSpPr>
        <p:sp>
          <p:nvSpPr>
            <p:cNvPr id="128" name="Google Shape;128;p5"/>
            <p:cNvSpPr/>
            <p:nvPr/>
          </p:nvSpPr>
          <p:spPr>
            <a:xfrm>
              <a:off x="6502756" y="4323652"/>
              <a:ext cx="1440160" cy="183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528207" y="4323652"/>
              <a:ext cx="1422350" cy="1836000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l="6253" t="16182" r="6240" b="-9204"/>
              </a:stretch>
            </a:blip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5"/>
          <p:cNvSpPr txBox="1"/>
          <p:nvPr/>
        </p:nvSpPr>
        <p:spPr>
          <a:xfrm>
            <a:off x="2460522" y="122318"/>
            <a:ext cx="4151240" cy="7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3600" b="1" i="0" u="none" strike="noStrike" cap="non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« </a:t>
            </a:r>
            <a:r>
              <a:rPr lang="fr-FR" sz="4000" b="1" i="0" u="none" strike="noStrike" cap="non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HISTORIQUE</a:t>
            </a:r>
            <a:r>
              <a:rPr lang="fr-FR" sz="3600" b="1" i="0" u="none" strike="noStrike" cap="non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»</a:t>
            </a:r>
            <a:endParaRPr sz="3600" b="1" i="0" u="none" strike="noStrike" cap="none">
              <a:solidFill>
                <a:schemeClr val="dk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34450" y="3364176"/>
            <a:ext cx="273513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1600" b="1" i="1" u="sng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fr-FR" sz="1600" b="1" i="1" u="none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ordination des </a:t>
            </a:r>
            <a:r>
              <a:rPr lang="fr-FR" sz="1600" b="1" i="1" u="sng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fr-FR" sz="1600" b="1" i="1" u="none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nésithérapeutes de </a:t>
            </a:r>
            <a:r>
              <a:rPr lang="fr-FR" sz="1600" b="1" i="1" u="sng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fr-FR" sz="1600" b="1" i="1" u="none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a Loire </a:t>
            </a:r>
            <a:r>
              <a:rPr lang="fr-FR" sz="1600" b="1" i="1" u="sng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fr-FR" sz="1600" b="1" i="1" u="none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tlantique pour l’éducation motrice thérapeutique des </a:t>
            </a:r>
            <a:r>
              <a:rPr lang="fr-FR" sz="1600" b="1" i="1" u="sng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fr-FR" sz="1600" b="1" i="1" u="none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eunes </a:t>
            </a:r>
            <a:r>
              <a:rPr lang="fr-FR" sz="1600" b="1" i="1" u="sng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fr-FR" sz="1600" b="1" i="1" u="none" strike="noStrike" cap="none">
                <a:solidFill>
                  <a:srgbClr val="0578A2"/>
                </a:solidFill>
                <a:latin typeface="Arial"/>
                <a:ea typeface="Arial"/>
                <a:cs typeface="Arial"/>
                <a:sym typeface="Arial"/>
              </a:rPr>
              <a:t>nfants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5104376" y="4949126"/>
            <a:ext cx="320421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fr-FR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2004</a:t>
            </a:r>
            <a:endParaRPr sz="6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>
            <a:spLocks noGrp="1"/>
          </p:cNvSpPr>
          <p:nvPr>
            <p:ph type="sldNum" idx="12"/>
          </p:nvPr>
        </p:nvSpPr>
        <p:spPr>
          <a:xfrm>
            <a:off x="8471263" y="6216650"/>
            <a:ext cx="360363" cy="431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None/>
            </a:pPr>
            <a:r>
              <a:rPr lang="fr-FR"/>
              <a:t>4</a:t>
            </a:r>
            <a:endParaRPr sz="16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215846" y="890718"/>
            <a:ext cx="8532948" cy="48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700" b="1">
                <a:solidFill>
                  <a:schemeClr val="accent2"/>
                </a:solidFill>
              </a:rPr>
              <a:t> « 20 ans d’évolution permanente »</a:t>
            </a:r>
            <a:endParaRPr/>
          </a:p>
        </p:txBody>
      </p:sp>
      <p:pic>
        <p:nvPicPr>
          <p:cNvPr id="140" name="Google Shape;140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9096"/>
          <a:stretch/>
        </p:blipFill>
        <p:spPr>
          <a:xfrm>
            <a:off x="411604" y="2269028"/>
            <a:ext cx="2160240" cy="163120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8893" y="2425048"/>
            <a:ext cx="1614047" cy="135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7409" y="2261807"/>
            <a:ext cx="4125385" cy="1634686"/>
          </a:xfrm>
          <a:prstGeom prst="rect">
            <a:avLst/>
          </a:prstGeom>
          <a:noFill/>
          <a:ln w="9525" cap="flat" cmpd="sng">
            <a:solidFill>
              <a:srgbClr val="0578A2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3" name="Google Shape;143;p7"/>
          <p:cNvSpPr txBox="1"/>
          <p:nvPr/>
        </p:nvSpPr>
        <p:spPr>
          <a:xfrm>
            <a:off x="884224" y="1483162"/>
            <a:ext cx="1215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Pts val="2160"/>
              <a:buFont typeface="Noto Sans Symbols"/>
              <a:buNone/>
            </a:pPr>
            <a:r>
              <a:rPr lang="fr-FR" sz="3600" b="1" i="1" u="none" strike="noStrike" cap="none">
                <a:solidFill>
                  <a:srgbClr val="0082B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6468794" y="1483162"/>
            <a:ext cx="1215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Pts val="2160"/>
              <a:buFont typeface="Noto Sans Symbols"/>
              <a:buNone/>
            </a:pPr>
            <a:r>
              <a:rPr lang="fr-FR" sz="3600" b="1" i="1" u="none" strike="noStrike" cap="none" dirty="0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-87086" y="3771048"/>
            <a:ext cx="3564294" cy="113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</a:t>
            </a:r>
            <a:r>
              <a:rPr lang="fr-FR" sz="15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ordination des </a:t>
            </a:r>
            <a:r>
              <a:rPr lang="fr-FR" sz="18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KI</a:t>
            </a:r>
            <a:r>
              <a:rPr lang="fr-FR" sz="15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nésithérapeutes de </a:t>
            </a:r>
            <a:r>
              <a:rPr lang="fr-FR" sz="18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</a:t>
            </a:r>
            <a:r>
              <a:rPr lang="fr-FR" sz="15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</a:t>
            </a:r>
            <a:r>
              <a:rPr lang="fr-FR" sz="14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Loire</a:t>
            </a:r>
            <a:r>
              <a:rPr lang="fr-FR" sz="15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fr-FR" sz="18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</a:t>
            </a:r>
            <a:r>
              <a:rPr lang="fr-FR" sz="15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tlantique pour l’éducation motrice thérapeutique des </a:t>
            </a:r>
            <a:r>
              <a:rPr lang="fr-FR" sz="18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</a:t>
            </a:r>
            <a:r>
              <a:rPr lang="fr-FR" sz="15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eunes </a:t>
            </a:r>
            <a:r>
              <a:rPr lang="fr-FR" sz="18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</a:t>
            </a:r>
            <a:r>
              <a:rPr lang="fr-FR" sz="1500" b="1" i="1" u="none" strike="noStrike" cap="none">
                <a:solidFill>
                  <a:srgbClr val="FF68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nfants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013601" y="3964009"/>
            <a:ext cx="412538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FR" sz="2100" b="1" i="1" u="none" strike="noStrike" cap="none">
                <a:solidFill>
                  <a:srgbClr val="08A1D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</a:t>
            </a:r>
            <a:r>
              <a:rPr lang="fr-FR" sz="1650" b="1" i="1" u="none" strike="noStrike" cap="none">
                <a:solidFill>
                  <a:srgbClr val="08A1D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ordination  </a:t>
            </a:r>
            <a:r>
              <a:rPr lang="fr-FR" sz="2100" b="1" i="1" u="none" strike="noStrike" cap="none">
                <a:solidFill>
                  <a:srgbClr val="08A1D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</a:t>
            </a:r>
            <a:r>
              <a:rPr lang="fr-FR" sz="1650" b="1" i="1" u="none" strike="noStrike" cap="none">
                <a:solidFill>
                  <a:srgbClr val="08A1D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inésithérapique et </a:t>
            </a:r>
            <a:r>
              <a:rPr lang="fr-FR" sz="2100" b="1" i="1" u="none" strike="noStrike" cap="none">
                <a:solidFill>
                  <a:srgbClr val="08A1D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</a:t>
            </a:r>
            <a:r>
              <a:rPr lang="fr-FR" sz="1650" b="1" i="1" u="none" strike="noStrike" cap="none">
                <a:solidFill>
                  <a:srgbClr val="08A1D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nterprofessionnelle </a:t>
            </a:r>
            <a:r>
              <a:rPr lang="fr-FR" sz="2100" b="1" i="1" u="none" strike="noStrike" cap="none">
                <a:solidFill>
                  <a:srgbClr val="08A1D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</a:t>
            </a:r>
            <a:r>
              <a:rPr lang="fr-FR" sz="1650" b="1" i="1" u="none" strike="noStrike" cap="none">
                <a:solidFill>
                  <a:srgbClr val="08A1D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igérienne pour </a:t>
            </a:r>
            <a:r>
              <a:rPr lang="fr-FR" sz="2100" b="1" i="1" u="none" strike="noStrike" cap="none">
                <a:solidFill>
                  <a:srgbClr val="08A1D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L’A</a:t>
            </a:r>
            <a:r>
              <a:rPr lang="fr-FR" sz="1650" b="1" i="1" u="none" strike="noStrike" cap="none">
                <a:solidFill>
                  <a:srgbClr val="08A1D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ccompagnement du </a:t>
            </a:r>
            <a:r>
              <a:rPr lang="fr-FR" sz="2100" b="1" i="1" u="none" strike="noStrike" cap="none">
                <a:solidFill>
                  <a:srgbClr val="F96A1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</a:t>
            </a:r>
            <a:r>
              <a:rPr lang="fr-FR" sz="1650" b="1" i="1" u="none" strike="noStrike" cap="none">
                <a:solidFill>
                  <a:srgbClr val="F96A1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eune </a:t>
            </a:r>
            <a:r>
              <a:rPr lang="fr-FR" sz="2400" b="1" i="1" u="none" strike="noStrike" cap="none">
                <a:solidFill>
                  <a:srgbClr val="F96A1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</a:t>
            </a:r>
            <a:r>
              <a:rPr lang="fr-FR" sz="1650" b="1" i="1" u="none" strike="noStrike" cap="none">
                <a:solidFill>
                  <a:srgbClr val="F96A1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nfant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3477208" y="4012532"/>
            <a:ext cx="1371102" cy="324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 w="25400" cap="flat" cmpd="sng">
            <a:solidFill>
              <a:srgbClr val="3232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2991255" y="5169201"/>
            <a:ext cx="2198425" cy="1596161"/>
          </a:xfrm>
          <a:prstGeom prst="sun">
            <a:avLst>
              <a:gd name="adj" fmla="val 21295"/>
            </a:avLst>
          </a:prstGeom>
          <a:solidFill>
            <a:srgbClr val="FFC000"/>
          </a:solidFill>
          <a:ln w="25400" cap="flat" cmpd="sng">
            <a:solidFill>
              <a:srgbClr val="863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1" i="0" u="none" strike="noStrike" cap="none">
                <a:solidFill>
                  <a:srgbClr val="0082B3"/>
                </a:solidFill>
                <a:latin typeface="Arial"/>
                <a:ea typeface="Arial"/>
                <a:cs typeface="Arial"/>
                <a:sym typeface="Arial"/>
              </a:rPr>
              <a:t>20 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2460522" y="122318"/>
            <a:ext cx="4151240" cy="7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3600" b="1" i="0" u="none" strike="noStrike" cap="non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« </a:t>
            </a:r>
            <a:r>
              <a:rPr lang="fr-FR" sz="4000" b="1" i="0" u="none" strike="noStrike" cap="non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HISTORIQUE</a:t>
            </a:r>
            <a:r>
              <a:rPr lang="fr-FR" sz="3600" b="1" i="0" u="none" strike="noStrike" cap="non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»</a:t>
            </a:r>
            <a:endParaRPr sz="3600" b="1" i="0" u="none" strike="noStrike" cap="none">
              <a:solidFill>
                <a:schemeClr val="dk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50" name="Google Shape;150;p7"/>
          <p:cNvSpPr>
            <a:spLocks noGrp="1"/>
          </p:cNvSpPr>
          <p:nvPr>
            <p:ph type="sldNum" idx="12"/>
          </p:nvPr>
        </p:nvSpPr>
        <p:spPr>
          <a:xfrm>
            <a:off x="8471263" y="6216650"/>
            <a:ext cx="360363" cy="431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None/>
            </a:pPr>
            <a:r>
              <a:rPr lang="fr-FR"/>
              <a:t>5</a:t>
            </a:r>
            <a:endParaRPr sz="16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2283196" y="110953"/>
            <a:ext cx="4195982" cy="7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>
                <a:solidFill>
                  <a:schemeClr val="accent2"/>
                </a:solidFill>
              </a:rPr>
              <a:t>« </a:t>
            </a:r>
            <a:r>
              <a:rPr lang="fr-FR" sz="4000" b="1">
                <a:solidFill>
                  <a:schemeClr val="accent2"/>
                </a:solidFill>
              </a:rPr>
              <a:t>HISTORIQUE</a:t>
            </a:r>
            <a:r>
              <a:rPr lang="fr-FR" sz="4000">
                <a:solidFill>
                  <a:schemeClr val="accent2"/>
                </a:solidFill>
              </a:rPr>
              <a:t>»</a:t>
            </a: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5184214" y="5049376"/>
            <a:ext cx="2916178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fr-FR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endParaRPr sz="6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235562" y="2218801"/>
            <a:ext cx="8856900" cy="2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L’ARS précise les cadres du réseau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28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(janvier 2012)</a:t>
            </a:r>
            <a:endParaRPr sz="24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235562" y="1256883"/>
            <a:ext cx="8848374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fr-FR" sz="3400" b="1" i="1" dirty="0">
                <a:solidFill>
                  <a:srgbClr val="0578A2"/>
                </a:solidFill>
              </a:rPr>
              <a:t>COKILLAJE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>
            <a:spLocks noGrp="1"/>
          </p:cNvSpPr>
          <p:nvPr>
            <p:ph type="title"/>
          </p:nvPr>
        </p:nvSpPr>
        <p:spPr>
          <a:xfrm>
            <a:off x="2708980" y="80470"/>
            <a:ext cx="4349687" cy="7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>
                <a:solidFill>
                  <a:schemeClr val="accent2"/>
                </a:solidFill>
              </a:rPr>
              <a:t>« </a:t>
            </a:r>
            <a:r>
              <a:rPr lang="fr-FR" sz="4000" b="1">
                <a:solidFill>
                  <a:schemeClr val="accent2"/>
                </a:solidFill>
              </a:rPr>
              <a:t>HISTORIQUE</a:t>
            </a:r>
            <a:r>
              <a:rPr lang="fr-FR" sz="4000">
                <a:solidFill>
                  <a:schemeClr val="accent2"/>
                </a:solidFill>
              </a:rPr>
              <a:t> »</a:t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3519814" y="5049376"/>
            <a:ext cx="5384474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fr-FR" sz="8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2021/22</a:t>
            </a:r>
            <a:endParaRPr sz="6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53898" y="3039976"/>
            <a:ext cx="9090102" cy="260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nouveau financement de l’ARS a permis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313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création de missions d’animation sur la Région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313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      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7</a:t>
            </a:r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40409D-24A1-3A42-A0F5-E1EF2C478B6E}"/>
              </a:ext>
            </a:extLst>
          </p:cNvPr>
          <p:cNvSpPr txBox="1"/>
          <p:nvPr/>
        </p:nvSpPr>
        <p:spPr>
          <a:xfrm>
            <a:off x="2282869" y="1527863"/>
            <a:ext cx="45782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fr-FR" sz="3400" b="1" i="1" dirty="0">
                <a:solidFill>
                  <a:srgbClr val="0578A2"/>
                </a:solidFill>
              </a:rPr>
              <a:t>COKILLAJE</a:t>
            </a:r>
            <a:endParaRPr lang="fr-FR" sz="3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305526" y="716210"/>
            <a:ext cx="8532948" cy="48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700" b="1">
                <a:solidFill>
                  <a:schemeClr val="accent2"/>
                </a:solidFill>
              </a:rPr>
              <a:t>« AUJOURD’HUI: Professionnalisation du collectif »</a:t>
            </a:r>
            <a:endParaRPr/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7" y="2088067"/>
            <a:ext cx="3475646" cy="1377227"/>
          </a:xfrm>
          <a:prstGeom prst="rect">
            <a:avLst/>
          </a:prstGeom>
          <a:noFill/>
          <a:ln w="9525" cap="flat" cmpd="sng">
            <a:solidFill>
              <a:srgbClr val="0578A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4">
            <a:alphaModFix/>
          </a:blip>
          <a:srcRect t="8627" b="8625"/>
          <a:stretch/>
        </p:blipFill>
        <p:spPr>
          <a:xfrm>
            <a:off x="4347579" y="1950593"/>
            <a:ext cx="3708728" cy="27979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/>
          <p:nvPr/>
        </p:nvSpPr>
        <p:spPr>
          <a:xfrm>
            <a:off x="4958447" y="2450104"/>
            <a:ext cx="2769608" cy="1714876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l="1044" t="-1692" r="1043" b="-5080"/>
            </a:stretch>
          </a:blipFill>
          <a:ln w="25400" cap="flat" cmpd="sng">
            <a:solidFill>
              <a:srgbClr val="863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8"/>
          <p:cNvGrpSpPr/>
          <p:nvPr/>
        </p:nvGrpSpPr>
        <p:grpSpPr>
          <a:xfrm>
            <a:off x="3639028" y="1545709"/>
            <a:ext cx="1865944" cy="1020236"/>
            <a:chOff x="4871864" y="1589903"/>
            <a:chExt cx="2466459" cy="2110043"/>
          </a:xfrm>
        </p:grpSpPr>
        <p:sp>
          <p:nvSpPr>
            <p:cNvPr id="190" name="Google Shape;190;p8"/>
            <p:cNvSpPr/>
            <p:nvPr/>
          </p:nvSpPr>
          <p:spPr>
            <a:xfrm>
              <a:off x="4890051" y="1611714"/>
              <a:ext cx="2448272" cy="208823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71864" y="1589903"/>
              <a:ext cx="2448272" cy="2088232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stretch>
                <a:fillRect l="6620" t="-854" r="6621" b="6037"/>
              </a:stretch>
            </a:blipFill>
            <a:ln w="25400" cap="flat" cmpd="sng">
              <a:solidFill>
                <a:srgbClr val="585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8"/>
          <p:cNvSpPr/>
          <p:nvPr/>
        </p:nvSpPr>
        <p:spPr>
          <a:xfrm>
            <a:off x="3685189" y="4141459"/>
            <a:ext cx="1853116" cy="898586"/>
          </a:xfrm>
          <a:prstGeom prst="roundRect">
            <a:avLst>
              <a:gd name="adj" fmla="val 16667"/>
            </a:avLst>
          </a:prstGeom>
          <a:blipFill rotWithShape="1">
            <a:blip r:embed="rId7">
              <a:alphaModFix/>
            </a:blip>
            <a:stretch>
              <a:fillRect l="-14832" t="-60044" r="-14832" b="-60044"/>
            </a:stretch>
          </a:blipFill>
          <a:ln w="2540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7398811" y="1499807"/>
            <a:ext cx="1601681" cy="1020236"/>
          </a:xfrm>
          <a:prstGeom prst="roundRect">
            <a:avLst>
              <a:gd name="adj" fmla="val 16667"/>
            </a:avLst>
          </a:prstGeom>
          <a:blipFill rotWithShape="1">
            <a:blip r:embed="rId8">
              <a:alphaModFix/>
            </a:blip>
            <a:stretch>
              <a:fillRect l="-26969" t="846" r="-29728" b="-4634"/>
            </a:stretch>
          </a:blipFill>
          <a:ln w="2540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7398811" y="4100199"/>
            <a:ext cx="1583933" cy="89858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2526517" y="66568"/>
            <a:ext cx="4415001" cy="7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4000" b="0" i="0" u="none" strike="noStrike" cap="non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« </a:t>
            </a:r>
            <a:r>
              <a:rPr lang="fr-FR" sz="4000" b="1" i="0" u="none" strike="noStrike" cap="non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HISTORIQUE</a:t>
            </a:r>
            <a:r>
              <a:rPr lang="fr-FR" sz="4000" b="0" i="0" u="none" strike="noStrike" cap="non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 »</a:t>
            </a:r>
            <a:endParaRPr sz="2800" b="0" i="0" u="none" strike="noStrike" cap="none">
              <a:solidFill>
                <a:schemeClr val="dk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4536142" y="5049376"/>
            <a:ext cx="320421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fr-FR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6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>
            <a:spLocks noGrp="1"/>
          </p:cNvSpPr>
          <p:nvPr>
            <p:ph type="sldNum" idx="12"/>
          </p:nvPr>
        </p:nvSpPr>
        <p:spPr>
          <a:xfrm>
            <a:off x="8471263" y="6216650"/>
            <a:ext cx="360363" cy="431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None/>
            </a:pPr>
            <a:r>
              <a:rPr lang="fr-FR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6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59051" y="4129425"/>
            <a:ext cx="863450" cy="84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"/>
          <p:cNvSpPr>
            <a:spLocks noGrp="1"/>
          </p:cNvSpPr>
          <p:nvPr>
            <p:ph type="sldNum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</a:pPr>
            <a:r>
              <a:rPr lang="fr-FR"/>
              <a:t>10</a:t>
            </a:r>
            <a:endParaRPr/>
          </a:p>
        </p:txBody>
      </p:sp>
      <p:pic>
        <p:nvPicPr>
          <p:cNvPr id="204" name="Google Shape;2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088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9080" y="5229200"/>
            <a:ext cx="363696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 descr="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7210" y="929053"/>
            <a:ext cx="542457" cy="54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 descr="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58142" y="929053"/>
            <a:ext cx="542457" cy="54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 descr="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88725" y="953920"/>
            <a:ext cx="542457" cy="55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1182</Words>
  <Application>Microsoft Macintosh PowerPoint</Application>
  <PresentationFormat>Affichage à l'écran (4:3)</PresentationFormat>
  <Paragraphs>251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Noto Sans Symbols</vt:lpstr>
      <vt:lpstr>Libre Franklin</vt:lpstr>
      <vt:lpstr>Libre Franklin Thin</vt:lpstr>
      <vt:lpstr>Arial</vt:lpstr>
      <vt:lpstr>Gill Sans</vt:lpstr>
      <vt:lpstr>Twentieth Century</vt:lpstr>
      <vt:lpstr>Calibri</vt:lpstr>
      <vt:lpstr>Federo</vt:lpstr>
      <vt:lpstr>Angles</vt:lpstr>
      <vt:lpstr>Présentation PowerPoint</vt:lpstr>
      <vt:lpstr>Présentation PowerPoint</vt:lpstr>
      <vt:lpstr>Présentation PowerPoint</vt:lpstr>
      <vt:lpstr>« naissance d’une dynamique »</vt:lpstr>
      <vt:lpstr> « 20 ans d’évolution permanente »</vt:lpstr>
      <vt:lpstr>« HISTORIQUE»</vt:lpstr>
      <vt:lpstr>« HISTORIQUE »</vt:lpstr>
      <vt:lpstr>« AUJOURD’HUI: Professionnalisation du collectif »</vt:lpstr>
      <vt:lpstr>Présentation PowerPoint</vt:lpstr>
      <vt:lpstr>Présentation PowerPoint</vt:lpstr>
      <vt:lpstr>Nos valeurs  </vt:lpstr>
      <vt:lpstr>Présentation PowerPoint</vt:lpstr>
      <vt:lpstr> « ACTIONS »</vt:lpstr>
      <vt:lpstr>« Site web » http://www.cokillaje.com </vt:lpstr>
      <vt:lpstr>« cartographie des adhérents » http://www.cokillaje.com </vt:lpstr>
      <vt:lpstr>« Missions d’appui »</vt:lpstr>
      <vt:lpstr>« Matinées d’étude et Webinaires»</vt:lpstr>
      <vt:lpstr>« Matinées d’étude et Webinaires»</vt:lpstr>
      <vt:lpstr>« Matinées d’étude et Webinaires» A Venir…2025</vt:lpstr>
      <vt:lpstr>« Compagnonnage » « Analyse de la Pratique »</vt:lpstr>
      <vt:lpstr>Les projets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Béatrice NEY;Yann LE LAY</dc:creator>
  <cp:lastModifiedBy>stephanie Keromnes</cp:lastModifiedBy>
  <cp:revision>2</cp:revision>
  <dcterms:created xsi:type="dcterms:W3CDTF">2010-03-19T15:38:18Z</dcterms:created>
  <dcterms:modified xsi:type="dcterms:W3CDTF">2025-03-03T13:49:46Z</dcterms:modified>
</cp:coreProperties>
</file>